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262" r:id="rId2"/>
    <p:sldId id="269" r:id="rId3"/>
    <p:sldId id="275" r:id="rId4"/>
    <p:sldId id="283" r:id="rId5"/>
    <p:sldId id="284" r:id="rId6"/>
    <p:sldId id="285" r:id="rId7"/>
    <p:sldId id="286" r:id="rId8"/>
    <p:sldId id="287" r:id="rId9"/>
    <p:sldId id="288" r:id="rId10"/>
    <p:sldId id="289" r:id="rId11"/>
    <p:sldId id="290" r:id="rId12"/>
    <p:sldId id="291" r:id="rId13"/>
    <p:sldId id="292" r:id="rId14"/>
    <p:sldId id="293" r:id="rId1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9DBB2"/>
    <a:srgbClr val="AFC6A3"/>
    <a:srgbClr val="0E6F50"/>
    <a:srgbClr val="B1A295"/>
    <a:srgbClr val="C8BDB4"/>
    <a:srgbClr val="9299A2"/>
    <a:srgbClr val="AA7E47"/>
    <a:srgbClr val="7F766A"/>
    <a:srgbClr val="DDAC73"/>
    <a:srgbClr val="CFA979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353" autoAdjust="0"/>
  </p:normalViewPr>
  <p:slideViewPr>
    <p:cSldViewPr snapToGrid="0" showGuides="1">
      <p:cViewPr varScale="1">
        <p:scale>
          <a:sx n="112" d="100"/>
          <a:sy n="112" d="100"/>
        </p:scale>
        <p:origin x="468" y="96"/>
      </p:cViewPr>
      <p:guideLst>
        <p:guide orient="horz" pos="2183"/>
        <p:guide pos="3817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48" d="100"/>
          <a:sy n="48" d="100"/>
        </p:scale>
        <p:origin x="2684" y="3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7789F6E0-BDB8-4DA5-BC9A-4333E53852E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1D56004-992D-44E8-97EB-8D9CDF7EF6B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F8523D-909C-47AB-9634-7FC58FD474BA}" type="datetimeFigureOut">
              <a:rPr lang="ko-KR" altLang="en-US" smtClean="0"/>
              <a:t>2023-10-11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7BF8494-FEC6-4BED-A6EA-643827F5A7E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1D06743-7C2B-4874-98A5-5AECE0BF5AC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C14242-139C-46E7-AAD1-FF83B24EF1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441860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86DEA9-3F93-4CDE-8E05-6171DE86F405}" type="datetimeFigureOut">
              <a:rPr lang="ko-KR" altLang="en-US" smtClean="0"/>
              <a:t>2023-10-11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FD1A5E-6AB1-4029-8980-76B00C7A3D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97604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FD1A5E-6AB1-4029-8980-76B00C7A3D0F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7017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/>
              <a:t>1</a:t>
            </a:r>
            <a:r>
              <a:rPr lang="ko-KR" altLang="en-US" dirty="0" smtClean="0"/>
              <a:t>인당 일일 배출량</a:t>
            </a:r>
            <a:r>
              <a:rPr lang="en-US" altLang="ko-KR" dirty="0" smtClean="0"/>
              <a:t>? </a:t>
            </a:r>
            <a:r>
              <a:rPr lang="ko-KR" altLang="en-US" dirty="0" smtClean="0"/>
              <a:t>생활폐기물발생량을 생활폐기물관리지역 인구로 나눈 값</a:t>
            </a:r>
            <a:r>
              <a:rPr lang="en-US" altLang="ko-KR" dirty="0" smtClean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FD1A5E-6AB1-4029-8980-76B00C7A3D0F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90435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FD1A5E-6AB1-4029-8980-76B00C7A3D0F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1264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FD1A5E-6AB1-4029-8980-76B00C7A3D0F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08465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FD1A5E-6AB1-4029-8980-76B00C7A3D0F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34474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FD1A5E-6AB1-4029-8980-76B00C7A3D0F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65671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FD1A5E-6AB1-4029-8980-76B00C7A3D0F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30167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FD1A5E-6AB1-4029-8980-76B00C7A3D0F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09820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43829E-2859-4224-A0B5-085D70CEA6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C3265E6-25F8-4F49-AC0D-03866C1DC1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504D5AD-ED2A-46E9-A7B4-7615617950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C8CFA-8953-43DD-A9E8-8DF74864F225}" type="datetimeFigureOut">
              <a:rPr lang="ko-KR" altLang="en-US" smtClean="0"/>
              <a:t>2023-10-11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9150800-6328-4669-A8F4-F91F774605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B59BD0A-6D8A-4DF6-8213-48340DE81E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DDD49-34E4-410D-BF6E-D6CB7CAA74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419368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21ACA2-3FA8-4F40-9B3A-52667CFA74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D6A3F1F-83F6-43E0-BC07-01109124E95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30C47B4-185B-4BEE-93BE-52CCD4B9CC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1F4E0AC-1868-4939-B5C6-6FD0339C2B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C8CFA-8953-43DD-A9E8-8DF74864F225}" type="datetimeFigureOut">
              <a:rPr lang="ko-KR" altLang="en-US" smtClean="0"/>
              <a:t>2023-10-11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8AE7210-8A35-4F52-9933-E90804DBC7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7B970B6-C6B9-4188-8D0B-855198866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DDD49-34E4-410D-BF6E-D6CB7CAA74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433834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BDA1E6-89B3-434A-9B73-3AF648C07A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5514593-9ABA-4BD9-BA7F-386DEF5EB0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AD6B85F-BBE6-4742-80E3-AC037DC286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C8CFA-8953-43DD-A9E8-8DF74864F225}" type="datetimeFigureOut">
              <a:rPr lang="ko-KR" altLang="en-US" smtClean="0"/>
              <a:t>2023-10-11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571DE5B-3EB8-4337-AAA6-5463B5F0FB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98DBB32-DD1F-42F8-A08D-C8C29D6CF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DDD49-34E4-410D-BF6E-D6CB7CAA74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963919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B2B17CA-A983-44CD-A23B-012CE9AB9E1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9D316B2-C7B5-4633-AF65-607017EE7F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893CB2F-DE1D-439B-B682-BFEA5C33E8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C8CFA-8953-43DD-A9E8-8DF74864F225}" type="datetimeFigureOut">
              <a:rPr lang="ko-KR" altLang="en-US" smtClean="0"/>
              <a:t>2023-10-11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E243D51-FF52-443D-85EB-9A47681DF3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22EB0C8-4B27-4E8C-8AFA-B0435B720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DDD49-34E4-410D-BF6E-D6CB7CAA74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129340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8F9FA8-4321-49A6-9E03-124DABA92D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A836807-5B65-45E3-A4AB-10A2632714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829E124-08E3-457A-92EA-D70E23C446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C8CFA-8953-43DD-A9E8-8DF74864F225}" type="datetimeFigureOut">
              <a:rPr lang="ko-KR" altLang="en-US" smtClean="0"/>
              <a:t>2023-10-11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4DEFE0B-E1A9-4D31-B474-8CC91A61D7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081333-BA7D-4DE3-96EE-939D770CDD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DDD49-34E4-410D-BF6E-D6CB7CAA74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933974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7FF359-E20F-40AF-9531-D68582F9FB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DE323C0-5006-4605-BACF-7C1F123D4A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DCB5CD2-08D1-45B0-8B77-E5304556B5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C8CFA-8953-43DD-A9E8-8DF74864F225}" type="datetimeFigureOut">
              <a:rPr lang="ko-KR" altLang="en-US" smtClean="0"/>
              <a:t>2023-10-11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6F731C0-F3DA-460B-99F2-B52BC2143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CF0B547-F80D-40E8-90A0-9E6AA0AF1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DDD49-34E4-410D-BF6E-D6CB7CAA74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284519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5D55D9-EE33-4FCF-B7BC-17F26BF7B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A06BCD5-2A81-4F15-A688-358E477746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5CBBD11-5735-4C10-9EC1-36BF76E4B5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57EA9ED-E971-4C52-A55B-D2433CA7F4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C8CFA-8953-43DD-A9E8-8DF74864F225}" type="datetimeFigureOut">
              <a:rPr lang="ko-KR" altLang="en-US" smtClean="0"/>
              <a:t>2023-10-11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BCD60DF-B191-4C86-A7B2-C74DE0EE3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8C42C79-D36E-40EE-AD8F-FD09C3529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DDD49-34E4-410D-BF6E-D6CB7CAA74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174760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5F223B-39AF-4324-B90A-6497F9A8B2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2C34377-EA20-4199-B53F-48EC67B3E6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E601BA6-4BF0-4225-8969-A37115065B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E273E2E-C398-4A55-B334-7ECEAFFA8F3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C51E51A-AD6F-457D-85A5-D8E1ECBE023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C09A09C-2075-429D-BC24-9EE6166757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C8CFA-8953-43DD-A9E8-8DF74864F225}" type="datetimeFigureOut">
              <a:rPr lang="ko-KR" altLang="en-US" smtClean="0"/>
              <a:t>2023-10-11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6956F6C-9591-420D-A65D-90F56523C3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4ACDB7D-B817-40BE-9C5C-37706157EF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DDD49-34E4-410D-BF6E-D6CB7CAA74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037787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8E2A3B-7FC0-4392-8101-CA53C71F8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0874C72-0354-4AB6-A686-535783838B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C8CFA-8953-43DD-A9E8-8DF74864F225}" type="datetimeFigureOut">
              <a:rPr lang="ko-KR" altLang="en-US" smtClean="0"/>
              <a:t>2023-10-11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8C29F0A-326D-41F6-BEE1-B69531D60F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5AEC77A-DCD9-4A83-936D-F3F3716D2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DDD49-34E4-410D-BF6E-D6CB7CAA74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049026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75CB2AB-AFF7-4578-AD4A-18A91400F9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C8CFA-8953-43DD-A9E8-8DF74864F225}" type="datetimeFigureOut">
              <a:rPr lang="ko-KR" altLang="en-US" smtClean="0"/>
              <a:t>2023-10-11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22425C1-A6AC-4A55-B25B-3A8AE0551D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EB4974F-C05D-4B17-A941-8E4700FF2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DDD49-34E4-410D-BF6E-D6CB7CAA74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480553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75CB2AB-AFF7-4578-AD4A-18A91400F92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2400" y="6356349"/>
            <a:ext cx="1070344" cy="365125"/>
          </a:xfrm>
        </p:spPr>
        <p:txBody>
          <a:bodyPr/>
          <a:lstStyle/>
          <a:p>
            <a:fld id="{677C8CFA-8953-43DD-A9E8-8DF74864F225}" type="datetimeFigureOut">
              <a:rPr lang="ko-KR" altLang="en-US" smtClean="0"/>
              <a:t>2023-10-11</a:t>
            </a:fld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EB4974F-C05D-4B17-A941-8E4700FF2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2400" y="6356348"/>
            <a:ext cx="1371600" cy="365125"/>
          </a:xfrm>
        </p:spPr>
        <p:txBody>
          <a:bodyPr/>
          <a:lstStyle/>
          <a:p>
            <a:fld id="{A6BDDD49-34E4-410D-BF6E-D6CB7CAA7471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DE7603-348C-4812-B74D-82ECA00FD8D4}"/>
              </a:ext>
            </a:extLst>
          </p:cNvPr>
          <p:cNvSpPr txBox="1"/>
          <p:nvPr userDrawn="1"/>
        </p:nvSpPr>
        <p:spPr>
          <a:xfrm>
            <a:off x="10033449" y="6613097"/>
            <a:ext cx="21691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2">
                    <a:lumMod val="25000"/>
                  </a:schemeClr>
                </a:solidFill>
              </a:rPr>
              <a:t>ⓒSaebyeol Yu.</a:t>
            </a:r>
            <a:r>
              <a:rPr lang="ko-KR" altLang="en-US" sz="9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ko-KR" sz="900" dirty="0" err="1">
                <a:solidFill>
                  <a:schemeClr val="bg2">
                    <a:lumMod val="25000"/>
                  </a:schemeClr>
                </a:solidFill>
              </a:rPr>
              <a:t>Saebyeol’s</a:t>
            </a:r>
            <a:r>
              <a:rPr lang="ko-KR" altLang="en-US" sz="9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ko-KR" sz="900" dirty="0">
                <a:solidFill>
                  <a:schemeClr val="bg2">
                    <a:lumMod val="25000"/>
                  </a:schemeClr>
                </a:solidFill>
              </a:rPr>
              <a:t>PowerPoint</a:t>
            </a:r>
            <a:endParaRPr lang="ko-KR" altLang="en-US" sz="900" dirty="0">
              <a:solidFill>
                <a:schemeClr val="bg2">
                  <a:lumMod val="25000"/>
                </a:schemeClr>
              </a:solidFill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4F37824D-A6A6-4A1C-8A94-FDDF51E219F8}"/>
              </a:ext>
            </a:extLst>
          </p:cNvPr>
          <p:cNvCxnSpPr/>
          <p:nvPr userDrawn="1"/>
        </p:nvCxnSpPr>
        <p:spPr>
          <a:xfrm flipH="1">
            <a:off x="1392864" y="6594230"/>
            <a:ext cx="10800000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884696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B4F178-8292-4CDF-AE9B-0F5138796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E08661D-A8B3-4909-8176-3715655C8E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9BE18D8-34C2-4CC0-9DF2-7EC9F94438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AE41059-E0DE-4E46-810B-15123251EC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C8CFA-8953-43DD-A9E8-8DF74864F225}" type="datetimeFigureOut">
              <a:rPr lang="ko-KR" altLang="en-US" smtClean="0"/>
              <a:t>2023-10-11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837FCA6-99C8-4A1A-B62B-9ACE4D271F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45BB345-9ACA-4735-83E4-4D55533D9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DDD49-34E4-410D-BF6E-D6CB7CAA74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129899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41B5B45-605C-4D00-B081-5CD6D27F1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D08C99B-8465-4214-9ACC-5C8667A58E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444B7FA-3FEC-4B88-9EFA-B894EC7352C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7C8CFA-8953-43DD-A9E8-8DF74864F225}" type="datetimeFigureOut">
              <a:rPr lang="ko-KR" altLang="en-US" smtClean="0"/>
              <a:t>2023-10-11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5FE0B8C-A606-4BB0-8A43-74827E9213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996E926-5E0D-46CB-97D3-3FA540CE40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BDDD49-34E4-410D-BF6E-D6CB7CAA74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6816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4F16D64E-B919-4CC3-9983-AC7D027BA5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8B03E84B-1164-492D-887D-A40B472F374B}"/>
              </a:ext>
            </a:extLst>
          </p:cNvPr>
          <p:cNvSpPr/>
          <p:nvPr/>
        </p:nvSpPr>
        <p:spPr>
          <a:xfrm>
            <a:off x="0" y="0"/>
            <a:ext cx="12192000" cy="2667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577BE0-E9E7-4C0E-82AE-97040A930434}"/>
              </a:ext>
            </a:extLst>
          </p:cNvPr>
          <p:cNvSpPr txBox="1"/>
          <p:nvPr/>
        </p:nvSpPr>
        <p:spPr>
          <a:xfrm>
            <a:off x="2219321" y="641170"/>
            <a:ext cx="775335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dirty="0" smtClean="0">
                <a:solidFill>
                  <a:schemeClr val="bg1"/>
                </a:solidFill>
                <a:latin typeface="+mj-ea"/>
                <a:ea typeface="+mj-ea"/>
              </a:rPr>
              <a:t>폐기물의 발생과 처리</a:t>
            </a:r>
            <a:endParaRPr lang="ko-KR" altLang="en-US" sz="6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778777" y="1768250"/>
            <a:ext cx="4289989" cy="871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 smtClean="0">
                <a:solidFill>
                  <a:schemeClr val="bg1"/>
                </a:solidFill>
              </a:rPr>
              <a:t>시각화 미니 프로젝트</a:t>
            </a:r>
            <a:endParaRPr lang="en-US" altLang="ko-KR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b="1" dirty="0" smtClean="0">
                <a:solidFill>
                  <a:schemeClr val="bg1"/>
                </a:solidFill>
              </a:rPr>
              <a:t>제출자</a:t>
            </a:r>
            <a:r>
              <a:rPr lang="en-US" altLang="ko-KR" b="1" dirty="0" smtClean="0">
                <a:solidFill>
                  <a:schemeClr val="bg1"/>
                </a:solidFill>
              </a:rPr>
              <a:t>: </a:t>
            </a:r>
            <a:r>
              <a:rPr lang="ko-KR" altLang="en-US" b="1" dirty="0" smtClean="0">
                <a:solidFill>
                  <a:schemeClr val="bg1"/>
                </a:solidFill>
              </a:rPr>
              <a:t>손은주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173518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C1FAE98-0419-4281-A341-90C17191CECE}"/>
              </a:ext>
            </a:extLst>
          </p:cNvPr>
          <p:cNvCxnSpPr/>
          <p:nvPr/>
        </p:nvCxnSpPr>
        <p:spPr>
          <a:xfrm>
            <a:off x="1392870" y="1127052"/>
            <a:ext cx="10800000" cy="0"/>
          </a:xfrm>
          <a:prstGeom prst="line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6AD26722-31E7-48F4-8D56-09FB1C35621B}"/>
              </a:ext>
            </a:extLst>
          </p:cNvPr>
          <p:cNvSpPr txBox="1"/>
          <p:nvPr/>
        </p:nvSpPr>
        <p:spPr>
          <a:xfrm>
            <a:off x="1076348" y="1265123"/>
            <a:ext cx="4925869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>
                <a:latin typeface="+mn-ea"/>
              </a:rPr>
              <a:t>2021</a:t>
            </a:r>
            <a:r>
              <a:rPr lang="ko-KR" altLang="en-US" dirty="0">
                <a:latin typeface="+mn-ea"/>
              </a:rPr>
              <a:t>년 </a:t>
            </a:r>
            <a:r>
              <a:rPr lang="ko-KR" altLang="en-US" dirty="0" err="1">
                <a:latin typeface="+mn-ea"/>
              </a:rPr>
              <a:t>관리예산</a:t>
            </a:r>
            <a:r>
              <a:rPr lang="ko-KR" altLang="en-US" dirty="0">
                <a:latin typeface="+mn-ea"/>
              </a:rPr>
              <a:t> 집행 금액은 전국 </a:t>
            </a:r>
            <a:r>
              <a:rPr lang="ko-KR" altLang="en-US" dirty="0" smtClean="0">
                <a:latin typeface="+mn-ea"/>
              </a:rPr>
              <a:t>기준 </a:t>
            </a:r>
            <a:r>
              <a:rPr lang="en-US" altLang="ko-KR" dirty="0">
                <a:latin typeface="+mn-ea"/>
              </a:rPr>
              <a:t>5</a:t>
            </a:r>
            <a:r>
              <a:rPr lang="ko-KR" altLang="en-US" dirty="0">
                <a:latin typeface="+mn-ea"/>
              </a:rPr>
              <a:t>조 </a:t>
            </a:r>
            <a:r>
              <a:rPr lang="en-US" altLang="ko-KR" dirty="0">
                <a:latin typeface="+mn-ea"/>
              </a:rPr>
              <a:t>8,000</a:t>
            </a:r>
            <a:r>
              <a:rPr lang="ko-KR" altLang="en-US" dirty="0">
                <a:latin typeface="+mn-ea"/>
              </a:rPr>
              <a:t>억원</a:t>
            </a:r>
            <a:r>
              <a:rPr lang="en-US" altLang="ko-KR" dirty="0">
                <a:latin typeface="+mn-ea"/>
              </a:rPr>
              <a:t>. </a:t>
            </a:r>
            <a:r>
              <a:rPr lang="ko-KR" altLang="en-US" dirty="0">
                <a:latin typeface="+mn-ea"/>
              </a:rPr>
              <a:t>수집</a:t>
            </a:r>
            <a:r>
              <a:rPr lang="en-US" altLang="ko-KR" dirty="0">
                <a:latin typeface="+mn-ea"/>
              </a:rPr>
              <a:t>/</a:t>
            </a:r>
            <a:r>
              <a:rPr lang="ko-KR" altLang="en-US" dirty="0">
                <a:latin typeface="+mn-ea"/>
              </a:rPr>
              <a:t>운반</a:t>
            </a:r>
            <a:r>
              <a:rPr lang="en-US" altLang="ko-KR" dirty="0">
                <a:latin typeface="+mn-ea"/>
              </a:rPr>
              <a:t>/</a:t>
            </a:r>
            <a:r>
              <a:rPr lang="ko-KR" altLang="en-US" dirty="0">
                <a:latin typeface="+mn-ea"/>
              </a:rPr>
              <a:t>처리 등의 운영비에 </a:t>
            </a:r>
            <a:r>
              <a:rPr lang="en-US" altLang="ko-KR" dirty="0">
                <a:latin typeface="+mn-ea"/>
              </a:rPr>
              <a:t>5</a:t>
            </a:r>
            <a:r>
              <a:rPr lang="ko-KR" altLang="en-US" dirty="0">
                <a:latin typeface="+mn-ea"/>
              </a:rPr>
              <a:t>조</a:t>
            </a:r>
            <a:r>
              <a:rPr lang="en-US" altLang="ko-KR" dirty="0">
                <a:latin typeface="+mn-ea"/>
              </a:rPr>
              <a:t>4</a:t>
            </a:r>
            <a:r>
              <a:rPr lang="ko-KR" altLang="en-US" dirty="0">
                <a:latin typeface="+mn-ea"/>
              </a:rPr>
              <a:t>천억원 사용</a:t>
            </a: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err="1">
                <a:latin typeface="+mn-ea"/>
              </a:rPr>
              <a:t>공공처리</a:t>
            </a:r>
            <a:r>
              <a:rPr lang="ko-KR" altLang="en-US" dirty="0">
                <a:latin typeface="+mn-ea"/>
              </a:rPr>
              <a:t> 및 위탁처리 </a:t>
            </a:r>
            <a:r>
              <a:rPr lang="ko-KR" altLang="en-US" dirty="0" err="1">
                <a:latin typeface="+mn-ea"/>
              </a:rPr>
              <a:t>관리인원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>
                <a:latin typeface="+mn-ea"/>
              </a:rPr>
              <a:t>전국 </a:t>
            </a:r>
            <a:r>
              <a:rPr lang="en-US" altLang="ko-KR" dirty="0">
                <a:latin typeface="+mn-ea"/>
              </a:rPr>
              <a:t>40,045</a:t>
            </a:r>
            <a:r>
              <a:rPr lang="ko-KR" altLang="en-US" dirty="0">
                <a:latin typeface="+mn-ea"/>
              </a:rPr>
              <a:t>명</a:t>
            </a: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latin typeface="+mn-ea"/>
              </a:rPr>
              <a:t>재활용 </a:t>
            </a:r>
            <a:r>
              <a:rPr lang="ko-KR" altLang="en-US" dirty="0" err="1">
                <a:latin typeface="+mn-ea"/>
              </a:rPr>
              <a:t>가능자원의</a:t>
            </a:r>
            <a:r>
              <a:rPr lang="ko-KR" altLang="en-US" dirty="0">
                <a:latin typeface="+mn-ea"/>
              </a:rPr>
              <a:t> </a:t>
            </a:r>
            <a:r>
              <a:rPr lang="ko-KR" altLang="en-US" dirty="0" err="1">
                <a:latin typeface="+mn-ea"/>
              </a:rPr>
              <a:t>분리배출은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410</a:t>
            </a:r>
            <a:r>
              <a:rPr lang="ko-KR" altLang="en-US" dirty="0" err="1" smtClean="0">
                <a:latin typeface="+mn-ea"/>
              </a:rPr>
              <a:t>만톤</a:t>
            </a:r>
            <a:r>
              <a:rPr lang="en-US" altLang="ko-KR" dirty="0" smtClean="0">
                <a:latin typeface="+mn-ea"/>
              </a:rPr>
              <a:t>.</a:t>
            </a:r>
            <a:r>
              <a:rPr lang="ko-KR" altLang="en-US" dirty="0" smtClean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전체 생활폐기물 배출량의 </a:t>
            </a:r>
            <a:r>
              <a:rPr lang="en-US" altLang="ko-KR" dirty="0">
                <a:latin typeface="+mn-ea"/>
              </a:rPr>
              <a:t>24.9%</a:t>
            </a:r>
            <a:r>
              <a:rPr lang="ko-KR" altLang="en-US" dirty="0">
                <a:latin typeface="+mn-ea"/>
              </a:rPr>
              <a:t>에 </a:t>
            </a:r>
            <a:r>
              <a:rPr lang="ko-KR" altLang="en-US" dirty="0" smtClean="0">
                <a:latin typeface="+mn-ea"/>
              </a:rPr>
              <a:t>불과</a:t>
            </a:r>
            <a:r>
              <a:rPr lang="en-US" altLang="ko-KR" dirty="0" smtClean="0">
                <a:latin typeface="+mn-ea"/>
              </a:rPr>
              <a:t>.</a:t>
            </a:r>
            <a:endParaRPr lang="ko-KR" altLang="en-US" dirty="0">
              <a:latin typeface="+mn-ea"/>
            </a:endParaRP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latin typeface="+mn-ea"/>
              </a:rPr>
              <a:t>재활용 가능자원을 살펴보면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 err="1">
                <a:latin typeface="+mn-ea"/>
              </a:rPr>
              <a:t>폐지류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120</a:t>
            </a:r>
            <a:r>
              <a:rPr lang="ko-KR" altLang="en-US" dirty="0" err="1">
                <a:latin typeface="+mn-ea"/>
              </a:rPr>
              <a:t>만톤으로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31%, </a:t>
            </a:r>
            <a:r>
              <a:rPr lang="ko-KR" altLang="en-US" dirty="0">
                <a:latin typeface="+mn-ea"/>
              </a:rPr>
              <a:t>폐합성수지류 </a:t>
            </a:r>
            <a:r>
              <a:rPr lang="en-US" altLang="ko-KR" dirty="0">
                <a:latin typeface="+mn-ea"/>
              </a:rPr>
              <a:t>110</a:t>
            </a:r>
            <a:r>
              <a:rPr lang="ko-KR" altLang="en-US" dirty="0" err="1">
                <a:latin typeface="+mn-ea"/>
              </a:rPr>
              <a:t>만톤으로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28% </a:t>
            </a:r>
            <a:r>
              <a:rPr lang="ko-KR" altLang="en-US" dirty="0">
                <a:latin typeface="+mn-ea"/>
              </a:rPr>
              <a:t>차지</a:t>
            </a: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latin typeface="+mn-ea"/>
              </a:rPr>
              <a:t>폐합성수지류는 </a:t>
            </a:r>
            <a:r>
              <a:rPr lang="ko-KR" altLang="en-US" dirty="0" err="1">
                <a:latin typeface="+mn-ea"/>
              </a:rPr>
              <a:t>비닐류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 err="1">
                <a:latin typeface="+mn-ea"/>
              </a:rPr>
              <a:t>발포수지류</a:t>
            </a:r>
            <a:r>
              <a:rPr lang="en-US" altLang="ko-KR" dirty="0">
                <a:latin typeface="+mn-ea"/>
              </a:rPr>
              <a:t>, PET</a:t>
            </a:r>
            <a:r>
              <a:rPr lang="ko-KR" altLang="en-US" dirty="0">
                <a:latin typeface="+mn-ea"/>
              </a:rPr>
              <a:t>병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기타로 </a:t>
            </a:r>
            <a:r>
              <a:rPr lang="ko-KR" altLang="en-US" dirty="0" smtClean="0">
                <a:latin typeface="+mn-ea"/>
              </a:rPr>
              <a:t>분류</a:t>
            </a:r>
            <a:endParaRPr lang="ko-KR" altLang="en-US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DD3790-B0BC-48B9-B17B-2682BAB1F22E}"/>
              </a:ext>
            </a:extLst>
          </p:cNvPr>
          <p:cNvSpPr txBox="1"/>
          <p:nvPr/>
        </p:nvSpPr>
        <p:spPr>
          <a:xfrm>
            <a:off x="1392870" y="181320"/>
            <a:ext cx="337143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4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 smtClean="0"/>
              <a:t>6. </a:t>
            </a:r>
            <a:r>
              <a:rPr lang="ko-KR" altLang="en-US" dirty="0" smtClean="0"/>
              <a:t>생활폐기물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611B5E2-A4FA-4DA7-9D8E-9C70422969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9488" y="1823079"/>
            <a:ext cx="5762661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61088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C1FAE98-0419-4281-A341-90C17191CECE}"/>
              </a:ext>
            </a:extLst>
          </p:cNvPr>
          <p:cNvCxnSpPr/>
          <p:nvPr/>
        </p:nvCxnSpPr>
        <p:spPr>
          <a:xfrm>
            <a:off x="1392870" y="1127052"/>
            <a:ext cx="10800000" cy="0"/>
          </a:xfrm>
          <a:prstGeom prst="line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6AD26722-31E7-48F4-8D56-09FB1C35621B}"/>
              </a:ext>
            </a:extLst>
          </p:cNvPr>
          <p:cNvSpPr txBox="1"/>
          <p:nvPr/>
        </p:nvSpPr>
        <p:spPr>
          <a:xfrm>
            <a:off x="1392869" y="1265123"/>
            <a:ext cx="10519968" cy="1285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 smtClean="0">
                <a:latin typeface="+mn-ea"/>
              </a:rPr>
              <a:t>2021</a:t>
            </a:r>
            <a:r>
              <a:rPr lang="ko-KR" altLang="en-US" dirty="0">
                <a:latin typeface="+mn-ea"/>
              </a:rPr>
              <a:t>년 </a:t>
            </a:r>
            <a:r>
              <a:rPr lang="en-US" altLang="ko-KR" dirty="0">
                <a:latin typeface="+mn-ea"/>
              </a:rPr>
              <a:t>PET</a:t>
            </a:r>
            <a:r>
              <a:rPr lang="ko-KR" altLang="en-US" dirty="0">
                <a:latin typeface="+mn-ea"/>
              </a:rPr>
              <a:t>병의 발생량은 </a:t>
            </a:r>
            <a:r>
              <a:rPr lang="en-US" altLang="ko-KR" dirty="0">
                <a:latin typeface="+mn-ea"/>
              </a:rPr>
              <a:t>18</a:t>
            </a:r>
            <a:r>
              <a:rPr lang="ko-KR" altLang="en-US" dirty="0">
                <a:latin typeface="+mn-ea"/>
              </a:rPr>
              <a:t>만</a:t>
            </a:r>
            <a:r>
              <a:rPr lang="en-US" altLang="ko-KR" dirty="0">
                <a:latin typeface="+mn-ea"/>
              </a:rPr>
              <a:t>5,000</a:t>
            </a:r>
            <a:r>
              <a:rPr lang="ko-KR" altLang="en-US" dirty="0">
                <a:latin typeface="+mn-ea"/>
              </a:rPr>
              <a:t>톤으로 전량 재활용으로 처리되었으나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실질재활용률에 </a:t>
            </a:r>
            <a:r>
              <a:rPr lang="ko-KR" altLang="en-US">
                <a:latin typeface="+mn-ea"/>
              </a:rPr>
              <a:t>대해서는 </a:t>
            </a:r>
            <a:r>
              <a:rPr lang="ko-KR" altLang="en-US" smtClean="0">
                <a:latin typeface="+mn-ea"/>
              </a:rPr>
              <a:t>근거 자료가 없음</a:t>
            </a:r>
            <a:r>
              <a:rPr lang="en-US" altLang="ko-KR" dirty="0" smtClean="0">
                <a:latin typeface="+mn-ea"/>
              </a:rPr>
              <a:t>.</a:t>
            </a:r>
            <a:endParaRPr lang="ko-KR" altLang="en-US" dirty="0">
              <a:latin typeface="+mn-ea"/>
            </a:endParaRPr>
          </a:p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latin typeface="+mn-ea"/>
              </a:rPr>
              <a:t>지역별 배출량은 경기와 서울이 각각 </a:t>
            </a:r>
            <a:r>
              <a:rPr lang="en-US" altLang="ko-KR" dirty="0">
                <a:latin typeface="+mn-ea"/>
              </a:rPr>
              <a:t>25%, 21%</a:t>
            </a:r>
            <a:r>
              <a:rPr lang="ko-KR" altLang="en-US" dirty="0">
                <a:latin typeface="+mn-ea"/>
              </a:rPr>
              <a:t>으로 거의 절반을 차지함</a:t>
            </a:r>
            <a:r>
              <a:rPr lang="en-US" altLang="ko-KR" dirty="0">
                <a:latin typeface="+mn-ea"/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58942E6-DAB9-4279-A625-4736E752C9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8708" y="2603951"/>
            <a:ext cx="5110566" cy="3932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53768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C1FAE98-0419-4281-A341-90C17191CECE}"/>
              </a:ext>
            </a:extLst>
          </p:cNvPr>
          <p:cNvCxnSpPr/>
          <p:nvPr/>
        </p:nvCxnSpPr>
        <p:spPr>
          <a:xfrm>
            <a:off x="1392870" y="1127052"/>
            <a:ext cx="10800000" cy="0"/>
          </a:xfrm>
          <a:prstGeom prst="line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AD26722-31E7-48F4-8D56-09FB1C35621B}"/>
              </a:ext>
            </a:extLst>
          </p:cNvPr>
          <p:cNvSpPr txBox="1"/>
          <p:nvPr/>
        </p:nvSpPr>
        <p:spPr>
          <a:xfrm>
            <a:off x="1392869" y="1265123"/>
            <a:ext cx="1051996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500" dirty="0">
                <a:latin typeface="+mn-ea"/>
              </a:rPr>
              <a:t>플라스틱의 분류</a:t>
            </a:r>
            <a:r>
              <a:rPr lang="en-US" altLang="ko-KR" sz="1500" dirty="0">
                <a:latin typeface="+mn-ea"/>
              </a:rPr>
              <a:t>: </a:t>
            </a:r>
            <a:r>
              <a:rPr lang="ko-KR" altLang="en-US" sz="1500">
                <a:latin typeface="+mn-ea"/>
              </a:rPr>
              <a:t>재질이나 사용 상태에 따라 재활용 가능여부가 달라지나</a:t>
            </a:r>
            <a:r>
              <a:rPr lang="en-US" altLang="ko-KR" sz="1500" dirty="0">
                <a:latin typeface="+mn-ea"/>
              </a:rPr>
              <a:t>, </a:t>
            </a:r>
            <a:r>
              <a:rPr lang="ko-KR" altLang="en-US" sz="1500">
                <a:latin typeface="+mn-ea"/>
              </a:rPr>
              <a:t>비닐류 외에는 배출 시 함께 배출하고 있음</a:t>
            </a:r>
            <a:r>
              <a:rPr lang="en-US" altLang="ko-KR" sz="1500" dirty="0">
                <a:latin typeface="+mn-ea"/>
              </a:rPr>
              <a:t>. </a:t>
            </a:r>
            <a:r>
              <a:rPr lang="ko-KR" altLang="en-US" sz="1500">
                <a:latin typeface="+mn-ea"/>
              </a:rPr>
              <a:t>표기 마크나 재질을 일반인들이 구분하기 힘든 상태</a:t>
            </a:r>
            <a:r>
              <a:rPr lang="en-US" altLang="ko-KR" sz="1500">
                <a:latin typeface="+mn-ea"/>
              </a:rPr>
              <a:t>. </a:t>
            </a:r>
            <a:r>
              <a:rPr lang="en-US" altLang="ko-KR" sz="1500" dirty="0">
                <a:latin typeface="+mn-ea"/>
              </a:rPr>
              <a:t>3</a:t>
            </a:r>
            <a:r>
              <a:rPr lang="ko-KR" altLang="en-US" sz="1500">
                <a:latin typeface="+mn-ea"/>
              </a:rPr>
              <a:t>번을 제외하면 숫자가 적을수록 재활용 가능성이 큰 재질</a:t>
            </a:r>
            <a:r>
              <a:rPr lang="en-US" altLang="ko-KR" sz="1500">
                <a:latin typeface="+mn-ea"/>
              </a:rPr>
              <a:t>.</a:t>
            </a:r>
          </a:p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500" dirty="0">
                <a:latin typeface="+mn-ea"/>
              </a:rPr>
              <a:t>OECD(2022</a:t>
            </a:r>
            <a:r>
              <a:rPr lang="ko-KR" altLang="en-US" sz="1500">
                <a:latin typeface="+mn-ea"/>
              </a:rPr>
              <a:t>년</a:t>
            </a:r>
            <a:r>
              <a:rPr lang="en-US" altLang="ko-KR" sz="1500">
                <a:latin typeface="+mn-ea"/>
              </a:rPr>
              <a:t>)</a:t>
            </a:r>
            <a:r>
              <a:rPr lang="ko-KR" altLang="en-US" sz="1500">
                <a:latin typeface="+mn-ea"/>
              </a:rPr>
              <a:t>에 따르면</a:t>
            </a:r>
            <a:r>
              <a:rPr lang="en-US" altLang="ko-KR" sz="1500">
                <a:latin typeface="+mn-ea"/>
              </a:rPr>
              <a:t>, </a:t>
            </a:r>
            <a:r>
              <a:rPr lang="ko-KR" altLang="en-US" sz="1500">
                <a:latin typeface="+mn-ea"/>
              </a:rPr>
              <a:t>전 세계 플라스틱 생산은 </a:t>
            </a:r>
            <a:r>
              <a:rPr lang="en-US" altLang="ko-KR" sz="1500">
                <a:latin typeface="+mn-ea"/>
              </a:rPr>
              <a:t>2019</a:t>
            </a:r>
            <a:r>
              <a:rPr lang="ko-KR" altLang="en-US" sz="1500">
                <a:latin typeface="+mn-ea"/>
              </a:rPr>
              <a:t>년 기준 </a:t>
            </a:r>
            <a:r>
              <a:rPr lang="en-US" altLang="ko-KR" sz="1500">
                <a:latin typeface="+mn-ea"/>
              </a:rPr>
              <a:t>4</a:t>
            </a:r>
            <a:r>
              <a:rPr lang="ko-KR" altLang="en-US" sz="1500">
                <a:latin typeface="+mn-ea"/>
              </a:rPr>
              <a:t>억</a:t>
            </a:r>
            <a:r>
              <a:rPr lang="en-US" altLang="ko-KR" sz="1500">
                <a:latin typeface="+mn-ea"/>
              </a:rPr>
              <a:t>6,000</a:t>
            </a:r>
            <a:r>
              <a:rPr lang="ko-KR" altLang="en-US" sz="1500">
                <a:latin typeface="+mn-ea"/>
              </a:rPr>
              <a:t>만톤으로 전 세계 온실가스 배출량의 </a:t>
            </a:r>
            <a:r>
              <a:rPr lang="en-US" altLang="ko-KR" sz="1500">
                <a:latin typeface="+mn-ea"/>
              </a:rPr>
              <a:t>3.4% </a:t>
            </a:r>
            <a:r>
              <a:rPr lang="ko-KR" altLang="en-US" sz="1500">
                <a:latin typeface="+mn-ea"/>
              </a:rPr>
              <a:t>원인으로 지목됨</a:t>
            </a:r>
            <a:r>
              <a:rPr lang="en-US" altLang="ko-KR" sz="1500" smtClean="0">
                <a:latin typeface="+mn-ea"/>
              </a:rPr>
              <a:t>.</a:t>
            </a:r>
            <a:endParaRPr lang="en-US" altLang="ko-KR" sz="1500">
              <a:latin typeface="+mn-ea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2427525" y="2803609"/>
            <a:ext cx="7545415" cy="3563008"/>
            <a:chOff x="1576592" y="1857485"/>
            <a:chExt cx="8965792" cy="4030568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60D38596-1DC2-4B4A-8565-9C1512CEEF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76592" y="1857485"/>
              <a:ext cx="8965792" cy="2982266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4BB97D51-1885-421C-887F-7E07EE83C0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41589" y="4911866"/>
              <a:ext cx="1009893" cy="962467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83C6B431-8BEB-4A1E-B737-2CC587FA6DE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672283" y="4911866"/>
              <a:ext cx="1082808" cy="959565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E9138373-197C-4024-8B83-DB690CA0C4F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875892" y="4911866"/>
              <a:ext cx="1009894" cy="976187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F3930132-2BA1-4D8C-B5A9-CEEC20B3F66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006587" y="4911866"/>
              <a:ext cx="936195" cy="968969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E917E095-085E-43D2-99E6-2C0DDE40589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063583" y="4911866"/>
              <a:ext cx="1054181" cy="956784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215D426D-3BD7-4643-B9A0-17FDF65EB70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238565" y="4911866"/>
              <a:ext cx="1054182" cy="938313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148AA4B5-602D-4627-938F-D5A7D5526C9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413550" y="4911866"/>
              <a:ext cx="998845" cy="935426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A6DD3790-B0BC-48B9-B17B-2682BAB1F22E}"/>
              </a:ext>
            </a:extLst>
          </p:cNvPr>
          <p:cNvSpPr txBox="1"/>
          <p:nvPr/>
        </p:nvSpPr>
        <p:spPr>
          <a:xfrm>
            <a:off x="1392870" y="181320"/>
            <a:ext cx="632096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4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 smtClean="0"/>
              <a:t>7</a:t>
            </a:r>
            <a:r>
              <a:rPr lang="en-US" altLang="ko-KR" smtClean="0"/>
              <a:t>. </a:t>
            </a:r>
            <a:r>
              <a:rPr lang="ko-KR" altLang="en-US" smtClean="0"/>
              <a:t>폐플라스틱 재활용 시장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0763032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C1FAE98-0419-4281-A341-90C17191CECE}"/>
              </a:ext>
            </a:extLst>
          </p:cNvPr>
          <p:cNvCxnSpPr/>
          <p:nvPr/>
        </p:nvCxnSpPr>
        <p:spPr>
          <a:xfrm>
            <a:off x="1392870" y="1127052"/>
            <a:ext cx="10800000" cy="0"/>
          </a:xfrm>
          <a:prstGeom prst="line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AD26722-31E7-48F4-8D56-09FB1C35621B}"/>
              </a:ext>
            </a:extLst>
          </p:cNvPr>
          <p:cNvSpPr txBox="1"/>
          <p:nvPr/>
        </p:nvSpPr>
        <p:spPr>
          <a:xfrm>
            <a:off x="1392869" y="1265123"/>
            <a:ext cx="10519968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>
                <a:latin typeface="+mn-ea"/>
              </a:rPr>
              <a:t>OECD(2022</a:t>
            </a:r>
            <a:r>
              <a:rPr lang="ko-KR" altLang="en-US">
                <a:latin typeface="+mn-ea"/>
              </a:rPr>
              <a:t>년</a:t>
            </a:r>
            <a:r>
              <a:rPr lang="en-US" altLang="ko-KR" dirty="0">
                <a:latin typeface="+mn-ea"/>
              </a:rPr>
              <a:t>)</a:t>
            </a:r>
            <a:r>
              <a:rPr lang="ko-KR" altLang="en-US">
                <a:latin typeface="+mn-ea"/>
              </a:rPr>
              <a:t>에 따르면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>
                <a:latin typeface="+mn-ea"/>
              </a:rPr>
              <a:t>전 세계 플라스틱 생산은 </a:t>
            </a:r>
            <a:r>
              <a:rPr lang="en-US" altLang="ko-KR" dirty="0">
                <a:latin typeface="+mn-ea"/>
              </a:rPr>
              <a:t>2019</a:t>
            </a:r>
            <a:r>
              <a:rPr lang="ko-KR" altLang="en-US">
                <a:latin typeface="+mn-ea"/>
              </a:rPr>
              <a:t>년 기준 </a:t>
            </a:r>
            <a:r>
              <a:rPr lang="en-US" altLang="ko-KR" dirty="0">
                <a:latin typeface="+mn-ea"/>
              </a:rPr>
              <a:t>4</a:t>
            </a:r>
            <a:r>
              <a:rPr lang="ko-KR" altLang="en-US">
                <a:latin typeface="+mn-ea"/>
              </a:rPr>
              <a:t>억</a:t>
            </a:r>
            <a:r>
              <a:rPr lang="en-US" altLang="ko-KR" dirty="0">
                <a:latin typeface="+mn-ea"/>
              </a:rPr>
              <a:t>6,000</a:t>
            </a:r>
            <a:r>
              <a:rPr lang="ko-KR" altLang="en-US">
                <a:latin typeface="+mn-ea"/>
              </a:rPr>
              <a:t>만톤으로 전 세계 온실가스 배출량의 </a:t>
            </a:r>
            <a:r>
              <a:rPr lang="en-US" altLang="ko-KR" dirty="0">
                <a:latin typeface="+mn-ea"/>
              </a:rPr>
              <a:t>3.4% </a:t>
            </a:r>
            <a:r>
              <a:rPr lang="ko-KR" altLang="en-US">
                <a:latin typeface="+mn-ea"/>
              </a:rPr>
              <a:t>원인으로 지목됨</a:t>
            </a:r>
            <a:r>
              <a:rPr lang="en-US" altLang="ko-KR" smtClean="0">
                <a:latin typeface="+mn-ea"/>
              </a:rPr>
              <a:t>. </a:t>
            </a:r>
            <a:r>
              <a:rPr lang="ko-KR" altLang="en-US" smtClean="0">
                <a:latin typeface="+mn-ea"/>
              </a:rPr>
              <a:t>같은 기간 동안 약 </a:t>
            </a:r>
            <a:r>
              <a:rPr lang="en-US" altLang="ko-KR">
                <a:latin typeface="+mn-ea"/>
              </a:rPr>
              <a:t>3</a:t>
            </a:r>
            <a:r>
              <a:rPr lang="ko-KR" altLang="en-US">
                <a:latin typeface="+mn-ea"/>
              </a:rPr>
              <a:t>억</a:t>
            </a:r>
            <a:r>
              <a:rPr lang="en-US" altLang="ko-KR">
                <a:latin typeface="+mn-ea"/>
              </a:rPr>
              <a:t>5,300</a:t>
            </a:r>
            <a:r>
              <a:rPr lang="ko-KR" altLang="en-US">
                <a:latin typeface="+mn-ea"/>
              </a:rPr>
              <a:t>만톤의 </a:t>
            </a:r>
            <a:r>
              <a:rPr lang="ko-KR" altLang="en-US" smtClean="0">
                <a:latin typeface="+mn-ea"/>
              </a:rPr>
              <a:t>플라스틱 폐기물 </a:t>
            </a:r>
            <a:r>
              <a:rPr lang="ko-KR" altLang="en-US">
                <a:latin typeface="+mn-ea"/>
              </a:rPr>
              <a:t>발생</a:t>
            </a:r>
            <a:r>
              <a:rPr lang="en-US" altLang="ko-KR">
                <a:latin typeface="+mn-ea"/>
              </a:rPr>
              <a:t>.</a:t>
            </a:r>
          </a:p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>
                <a:latin typeface="+mn-ea"/>
              </a:rPr>
              <a:t>플라스틱 재활용 기술을 통해 폐기된 플라스틱이 인간 및 환경에 미치는 유해성을 일정 부분 저감할 수 있으며</a:t>
            </a:r>
            <a:r>
              <a:rPr lang="en-US" altLang="ko-KR">
                <a:latin typeface="+mn-ea"/>
              </a:rPr>
              <a:t>, </a:t>
            </a:r>
            <a:r>
              <a:rPr lang="ko-KR" altLang="en-US">
                <a:latin typeface="+mn-ea"/>
              </a:rPr>
              <a:t>에너지도 절감</a:t>
            </a:r>
            <a:r>
              <a:rPr lang="en-US" altLang="ko-KR">
                <a:latin typeface="+mn-ea"/>
              </a:rPr>
              <a:t>. </a:t>
            </a:r>
            <a:r>
              <a:rPr lang="ko-KR" altLang="en-US">
                <a:latin typeface="+mn-ea"/>
              </a:rPr>
              <a:t>이 기술이 순환경제를 구축하는 데 있어서 핵심 역할 담당</a:t>
            </a:r>
            <a:r>
              <a:rPr lang="en-US" altLang="ko-KR">
                <a:latin typeface="+mn-ea"/>
              </a:rPr>
              <a:t>.</a:t>
            </a:r>
          </a:p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>
                <a:latin typeface="+mn-ea"/>
              </a:rPr>
              <a:t>세계 플라스틱 재활용 시장은 </a:t>
            </a:r>
            <a:r>
              <a:rPr lang="en-US" altLang="ko-KR">
                <a:latin typeface="+mn-ea"/>
              </a:rPr>
              <a:t>2022</a:t>
            </a:r>
            <a:r>
              <a:rPr lang="ko-KR" altLang="en-US">
                <a:latin typeface="+mn-ea"/>
              </a:rPr>
              <a:t>년 기준 약 </a:t>
            </a:r>
            <a:r>
              <a:rPr lang="en-US" altLang="ko-KR">
                <a:latin typeface="+mn-ea"/>
              </a:rPr>
              <a:t>59</a:t>
            </a:r>
            <a:r>
              <a:rPr lang="ko-KR" altLang="en-US">
                <a:latin typeface="+mn-ea"/>
              </a:rPr>
              <a:t>조원 규모로 추산</a:t>
            </a:r>
          </a:p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latin typeface="+mn-ea"/>
              </a:rPr>
              <a:t>국내 플라스틱 재활용 분야의 시장은 </a:t>
            </a:r>
            <a:r>
              <a:rPr lang="en-US" altLang="ko-KR">
                <a:latin typeface="+mn-ea"/>
              </a:rPr>
              <a:t>2019</a:t>
            </a:r>
            <a:r>
              <a:rPr lang="ko-KR" altLang="en-US">
                <a:latin typeface="+mn-ea"/>
              </a:rPr>
              <a:t>년 이후 연평균 </a:t>
            </a:r>
            <a:r>
              <a:rPr lang="en-US" altLang="ko-KR">
                <a:latin typeface="+mn-ea"/>
              </a:rPr>
              <a:t>6%</a:t>
            </a:r>
            <a:r>
              <a:rPr lang="ko-KR" altLang="en-US">
                <a:latin typeface="+mn-ea"/>
              </a:rPr>
              <a:t>의 성장을 보이며</a:t>
            </a:r>
            <a:r>
              <a:rPr lang="en-US" altLang="ko-KR">
                <a:latin typeface="+mn-ea"/>
              </a:rPr>
              <a:t>, 2026</a:t>
            </a:r>
            <a:r>
              <a:rPr lang="ko-KR" altLang="en-US">
                <a:latin typeface="+mn-ea"/>
              </a:rPr>
              <a:t>년 기준 약 </a:t>
            </a:r>
            <a:r>
              <a:rPr lang="en-US" altLang="ko-KR">
                <a:latin typeface="+mn-ea"/>
              </a:rPr>
              <a:t>2</a:t>
            </a:r>
            <a:r>
              <a:rPr lang="ko-KR" altLang="en-US">
                <a:latin typeface="+mn-ea"/>
              </a:rPr>
              <a:t>조 </a:t>
            </a:r>
            <a:r>
              <a:rPr lang="en-US" altLang="ko-KR">
                <a:latin typeface="+mn-ea"/>
              </a:rPr>
              <a:t>6,596</a:t>
            </a:r>
            <a:r>
              <a:rPr lang="ko-KR" altLang="en-US">
                <a:latin typeface="+mn-ea"/>
              </a:rPr>
              <a:t>억원으로 성장할 것으로 전망됨</a:t>
            </a:r>
            <a:r>
              <a:rPr lang="en-US" altLang="ko-KR">
                <a:latin typeface="+mn-ea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mtClean="0">
                <a:latin typeface="+mn-ea"/>
              </a:rPr>
              <a:t>우리나라는 </a:t>
            </a:r>
            <a:r>
              <a:rPr lang="ko-KR" altLang="en-US">
                <a:latin typeface="+mn-ea"/>
              </a:rPr>
              <a:t>현재</a:t>
            </a:r>
            <a:r>
              <a:rPr lang="en-US" altLang="ko-KR">
                <a:latin typeface="+mn-ea"/>
              </a:rPr>
              <a:t>, </a:t>
            </a:r>
            <a:r>
              <a:rPr lang="ko-KR" altLang="en-US">
                <a:latin typeface="+mn-ea"/>
              </a:rPr>
              <a:t>폐기물의 수거와 선별</a:t>
            </a:r>
            <a:r>
              <a:rPr lang="en-US" altLang="ko-KR">
                <a:latin typeface="+mn-ea"/>
              </a:rPr>
              <a:t>, </a:t>
            </a:r>
            <a:r>
              <a:rPr lang="ko-KR" altLang="en-US">
                <a:latin typeface="+mn-ea"/>
              </a:rPr>
              <a:t>처리에 있어 노동집약적인 구조로 산업이 운영되고 있음</a:t>
            </a:r>
            <a:r>
              <a:rPr lang="en-US" altLang="ko-KR">
                <a:latin typeface="+mn-ea"/>
              </a:rPr>
              <a:t>. </a:t>
            </a:r>
            <a:r>
              <a:rPr lang="ko-KR" altLang="en-US">
                <a:latin typeface="+mn-ea"/>
              </a:rPr>
              <a:t>지금은 재활용 기술도 물리적 방식에 머물고 있지만</a:t>
            </a:r>
            <a:r>
              <a:rPr lang="en-US" altLang="ko-KR">
                <a:latin typeface="+mn-ea"/>
              </a:rPr>
              <a:t>, </a:t>
            </a:r>
            <a:r>
              <a:rPr lang="ko-KR" altLang="en-US">
                <a:latin typeface="+mn-ea"/>
              </a:rPr>
              <a:t>정부의 정책적 지원과 대기업의 시장 진출</a:t>
            </a:r>
            <a:r>
              <a:rPr lang="en-US" altLang="ko-KR">
                <a:latin typeface="+mn-ea"/>
              </a:rPr>
              <a:t>, </a:t>
            </a:r>
            <a:r>
              <a:rPr lang="ko-KR" altLang="en-US">
                <a:latin typeface="+mn-ea"/>
              </a:rPr>
              <a:t>자동화 기술의 도입</a:t>
            </a:r>
            <a:r>
              <a:rPr lang="en-US" altLang="ko-KR">
                <a:latin typeface="+mn-ea"/>
              </a:rPr>
              <a:t>, </a:t>
            </a:r>
            <a:r>
              <a:rPr lang="ko-KR" altLang="en-US">
                <a:latin typeface="+mn-ea"/>
              </a:rPr>
              <a:t>화학적 재활용 기술의 상용화 등으로 플라스틱 재활용 시장의 발전이 기대됨</a:t>
            </a:r>
            <a:r>
              <a:rPr lang="en-US" altLang="ko-KR" smtClean="0">
                <a:latin typeface="+mn-ea"/>
              </a:rPr>
              <a:t>.</a:t>
            </a:r>
            <a:r>
              <a:rPr lang="en-US" altLang="ko-KR">
                <a:latin typeface="+mn-ea"/>
              </a:rPr>
              <a:t> </a:t>
            </a:r>
            <a:endParaRPr lang="en-US" altLang="ko-KR" smtClean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latin typeface="+mn-ea"/>
              </a:rPr>
              <a:t>(</a:t>
            </a:r>
            <a:r>
              <a:rPr lang="ko-KR" altLang="en-US">
                <a:latin typeface="+mn-ea"/>
              </a:rPr>
              <a:t>출처</a:t>
            </a:r>
            <a:r>
              <a:rPr lang="en-US" altLang="ko-KR">
                <a:latin typeface="+mn-ea"/>
              </a:rPr>
              <a:t>:</a:t>
            </a:r>
            <a:r>
              <a:rPr lang="ko-KR" altLang="en-US">
                <a:latin typeface="+mn-ea"/>
              </a:rPr>
              <a:t>녹색기술센터</a:t>
            </a:r>
            <a:r>
              <a:rPr lang="en-US" altLang="ko-KR" smtClean="0">
                <a:latin typeface="+mn-ea"/>
              </a:rPr>
              <a:t>)</a:t>
            </a:r>
            <a:endParaRPr lang="en-US" altLang="ko-KR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3947780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C1FAE98-0419-4281-A341-90C17191CECE}"/>
              </a:ext>
            </a:extLst>
          </p:cNvPr>
          <p:cNvCxnSpPr/>
          <p:nvPr/>
        </p:nvCxnSpPr>
        <p:spPr>
          <a:xfrm>
            <a:off x="1392870" y="1127052"/>
            <a:ext cx="10800000" cy="0"/>
          </a:xfrm>
          <a:prstGeom prst="line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AD26722-31E7-48F4-8D56-09FB1C35621B}"/>
              </a:ext>
            </a:extLst>
          </p:cNvPr>
          <p:cNvSpPr txBox="1"/>
          <p:nvPr/>
        </p:nvSpPr>
        <p:spPr>
          <a:xfrm>
            <a:off x="1392869" y="1265123"/>
            <a:ext cx="10519968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ko-KR" altLang="en-US">
                <a:latin typeface="+mn-ea"/>
              </a:rPr>
              <a:t>쓰레기는 버려지는 것이 아니라 다시 사용되는 것이라는 인식의 변화가 필요함</a:t>
            </a:r>
            <a:r>
              <a:rPr lang="en-US" altLang="ko-KR">
                <a:latin typeface="+mn-ea"/>
              </a:rPr>
              <a:t>. </a:t>
            </a:r>
            <a:r>
              <a:rPr lang="ko-KR" altLang="en-US">
                <a:latin typeface="+mn-ea"/>
              </a:rPr>
              <a:t>재활용을 단순히 가시적 환경보호의 수단으로 보는 것을 넘어서</a:t>
            </a:r>
            <a:r>
              <a:rPr lang="en-US" altLang="ko-KR">
                <a:latin typeface="+mn-ea"/>
              </a:rPr>
              <a:t>, </a:t>
            </a:r>
            <a:r>
              <a:rPr lang="ko-KR" altLang="en-US">
                <a:latin typeface="+mn-ea"/>
              </a:rPr>
              <a:t>미래 고부가가치 창출의 돌파구가 될 수 있음을 확인</a:t>
            </a:r>
            <a:r>
              <a:rPr lang="en-US" altLang="ko-KR" smtClean="0">
                <a:latin typeface="+mn-ea"/>
              </a:rPr>
              <a:t>.</a:t>
            </a:r>
            <a:endParaRPr lang="en-US" altLang="ko-KR">
              <a:latin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DD3790-B0BC-48B9-B17B-2682BAB1F22E}"/>
              </a:ext>
            </a:extLst>
          </p:cNvPr>
          <p:cNvSpPr txBox="1"/>
          <p:nvPr/>
        </p:nvSpPr>
        <p:spPr>
          <a:xfrm>
            <a:off x="1392870" y="181320"/>
            <a:ext cx="231986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4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smtClean="0"/>
              <a:t>8. </a:t>
            </a:r>
            <a:r>
              <a:rPr lang="ko-KR" altLang="en-US" smtClean="0"/>
              <a:t>마치며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5466" y="2674834"/>
            <a:ext cx="4451186" cy="373925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2514" y="2667642"/>
            <a:ext cx="4519302" cy="367232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743201" y="2360042"/>
            <a:ext cx="22475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기사 </a:t>
            </a:r>
            <a:r>
              <a:rPr lang="ko-KR" altLang="en-US" sz="1200" dirty="0" err="1" smtClean="0"/>
              <a:t>스크래핑</a:t>
            </a:r>
            <a:r>
              <a:rPr lang="en-US" altLang="ko-KR" sz="1200" dirty="0" smtClean="0"/>
              <a:t>(</a:t>
            </a:r>
            <a:r>
              <a:rPr lang="ko-KR" altLang="en-US" sz="1200" dirty="0" smtClean="0"/>
              <a:t>쓰레기</a:t>
            </a:r>
            <a:r>
              <a:rPr lang="en-US" altLang="ko-KR" sz="1200" dirty="0" smtClean="0"/>
              <a:t>)</a:t>
            </a:r>
            <a:endParaRPr lang="ko-KR" altLang="en-US" sz="1200" dirty="0"/>
          </a:p>
        </p:txBody>
      </p:sp>
      <p:sp>
        <p:nvSpPr>
          <p:cNvPr id="9" name="TextBox 8"/>
          <p:cNvSpPr txBox="1"/>
          <p:nvPr/>
        </p:nvSpPr>
        <p:spPr>
          <a:xfrm>
            <a:off x="8228177" y="2360041"/>
            <a:ext cx="22475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기사 </a:t>
            </a:r>
            <a:r>
              <a:rPr lang="ko-KR" altLang="en-US" sz="1200" dirty="0" err="1" smtClean="0"/>
              <a:t>스크래핑</a:t>
            </a:r>
            <a:r>
              <a:rPr lang="en-US" altLang="ko-KR" sz="1200" dirty="0" smtClean="0"/>
              <a:t>(</a:t>
            </a:r>
            <a:r>
              <a:rPr lang="ko-KR" altLang="en-US" sz="1200" dirty="0" smtClean="0"/>
              <a:t>재활용</a:t>
            </a:r>
            <a:r>
              <a:rPr lang="en-US" altLang="ko-KR" sz="1200" dirty="0" smtClean="0"/>
              <a:t>)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69023694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C1FAE98-0419-4281-A341-90C17191CECE}"/>
              </a:ext>
            </a:extLst>
          </p:cNvPr>
          <p:cNvCxnSpPr/>
          <p:nvPr/>
        </p:nvCxnSpPr>
        <p:spPr>
          <a:xfrm>
            <a:off x="1392870" y="1127052"/>
            <a:ext cx="10800000" cy="0"/>
          </a:xfrm>
          <a:prstGeom prst="line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6DD3790-B0BC-48B9-B17B-2682BAB1F22E}"/>
              </a:ext>
            </a:extLst>
          </p:cNvPr>
          <p:cNvSpPr txBox="1"/>
          <p:nvPr/>
        </p:nvSpPr>
        <p:spPr>
          <a:xfrm>
            <a:off x="1392870" y="181320"/>
            <a:ext cx="35637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4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 dirty="0" smtClean="0"/>
              <a:t>주제 선정 배경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AD26722-31E7-48F4-8D56-09FB1C35621B}"/>
              </a:ext>
            </a:extLst>
          </p:cNvPr>
          <p:cNvSpPr txBox="1"/>
          <p:nvPr/>
        </p:nvSpPr>
        <p:spPr>
          <a:xfrm>
            <a:off x="1544320" y="1373735"/>
            <a:ext cx="9728200" cy="2804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spc="-150" dirty="0">
                <a:latin typeface="+mn-ea"/>
              </a:rPr>
              <a:t>우리가 매일</a:t>
            </a:r>
            <a:r>
              <a:rPr lang="en-US" altLang="ko-KR" sz="2000" spc="-150" dirty="0">
                <a:latin typeface="+mn-ea"/>
              </a:rPr>
              <a:t>, </a:t>
            </a:r>
            <a:r>
              <a:rPr lang="ko-KR" altLang="en-US" sz="2000" spc="-150" dirty="0">
                <a:latin typeface="+mn-ea"/>
              </a:rPr>
              <a:t>수시로 만들어내는 것은 바로 쓰레기</a:t>
            </a:r>
            <a:r>
              <a:rPr lang="en-US" altLang="ko-KR" sz="2000" spc="-150" dirty="0">
                <a:latin typeface="+mn-ea"/>
              </a:rPr>
              <a:t>! </a:t>
            </a:r>
            <a:r>
              <a:rPr lang="ko-KR" altLang="en-US" sz="2000" spc="-150" dirty="0">
                <a:latin typeface="+mn-ea"/>
              </a:rPr>
              <a:t>우리가 버리는 쓰레기나 분리 수거된 제품은 어떻게 처리되고 있는지 알아보고</a:t>
            </a:r>
            <a:r>
              <a:rPr lang="en-US" altLang="ko-KR" sz="2000" spc="-150" dirty="0">
                <a:latin typeface="+mn-ea"/>
              </a:rPr>
              <a:t>, </a:t>
            </a:r>
            <a:r>
              <a:rPr lang="ko-KR" altLang="en-US" sz="2000" spc="-150" dirty="0">
                <a:latin typeface="+mn-ea"/>
              </a:rPr>
              <a:t>최근 순환경제에서 주목하고 있는 자원으로서의 가치를 찾아보고자 선택하게 되었음</a:t>
            </a:r>
            <a:r>
              <a:rPr lang="en-US" altLang="ko-KR" sz="2000" spc="-150" dirty="0">
                <a:latin typeface="+mn-ea"/>
              </a:rPr>
              <a:t>.</a:t>
            </a: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spc="-150" dirty="0" err="1">
                <a:latin typeface="+mn-ea"/>
              </a:rPr>
              <a:t>순환경제는</a:t>
            </a:r>
            <a:r>
              <a:rPr lang="ko-KR" altLang="en-US" sz="2000" spc="-150" dirty="0">
                <a:latin typeface="+mn-ea"/>
              </a:rPr>
              <a:t> 경제계에 투입된 물질이 폐기되지 않고 유용한 자원으로 반복 사용되는 시스템을 의미</a:t>
            </a:r>
            <a:r>
              <a:rPr lang="en-US" altLang="ko-KR" sz="2000" spc="-150" dirty="0">
                <a:latin typeface="+mn-ea"/>
              </a:rPr>
              <a:t>. </a:t>
            </a:r>
            <a:r>
              <a:rPr lang="en-US" altLang="ko-KR" sz="2000" spc="-150" dirty="0" smtClean="0">
                <a:latin typeface="+mn-ea"/>
              </a:rPr>
              <a:t> </a:t>
            </a:r>
            <a:r>
              <a:rPr lang="ko-KR" altLang="en-US" sz="2000" spc="-150" dirty="0" err="1" smtClean="0">
                <a:latin typeface="+mn-ea"/>
              </a:rPr>
              <a:t>재활용경제</a:t>
            </a:r>
            <a:r>
              <a:rPr lang="en-US" altLang="ko-KR" sz="2000" spc="-150" dirty="0">
                <a:latin typeface="+mn-ea"/>
              </a:rPr>
              <a:t>. </a:t>
            </a:r>
            <a:r>
              <a:rPr lang="ko-KR" altLang="en-US" sz="2000" spc="-150" dirty="0">
                <a:latin typeface="+mn-ea"/>
              </a:rPr>
              <a:t>신규로 투입되는 천연자원의 양과 폐기되는 물질의 양을 최소화하고</a:t>
            </a:r>
            <a:r>
              <a:rPr lang="en-US" altLang="ko-KR" sz="2000" spc="-150" dirty="0">
                <a:latin typeface="+mn-ea"/>
              </a:rPr>
              <a:t>, </a:t>
            </a:r>
            <a:r>
              <a:rPr lang="ko-KR" altLang="en-US" sz="2000" spc="-150" dirty="0">
                <a:latin typeface="+mn-ea"/>
              </a:rPr>
              <a:t>경제계 내에서 순환되는 물질의 양을 극대화하는 </a:t>
            </a:r>
            <a:r>
              <a:rPr lang="ko-KR" altLang="en-US" sz="2000" spc="-150" dirty="0" smtClean="0">
                <a:latin typeface="+mn-ea"/>
              </a:rPr>
              <a:t>경제 체계</a:t>
            </a:r>
            <a:r>
              <a:rPr lang="en-US" altLang="ko-KR" sz="2000" spc="-150" dirty="0">
                <a:latin typeface="+mn-ea"/>
              </a:rPr>
              <a:t>.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6506" y="4144361"/>
            <a:ext cx="3685474" cy="2290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94155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C1FAE98-0419-4281-A341-90C17191CECE}"/>
              </a:ext>
            </a:extLst>
          </p:cNvPr>
          <p:cNvCxnSpPr/>
          <p:nvPr/>
        </p:nvCxnSpPr>
        <p:spPr>
          <a:xfrm>
            <a:off x="1392870" y="1127052"/>
            <a:ext cx="10800000" cy="0"/>
          </a:xfrm>
          <a:prstGeom prst="line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6DD3790-B0BC-48B9-B17B-2682BAB1F22E}"/>
              </a:ext>
            </a:extLst>
          </p:cNvPr>
          <p:cNvSpPr txBox="1"/>
          <p:nvPr/>
        </p:nvSpPr>
        <p:spPr>
          <a:xfrm>
            <a:off x="1392870" y="181320"/>
            <a:ext cx="358784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4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 smtClean="0"/>
              <a:t>1. </a:t>
            </a:r>
            <a:r>
              <a:rPr lang="ko-KR" altLang="en-US" dirty="0" smtClean="0"/>
              <a:t>폐기물이란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AD26722-31E7-48F4-8D56-09FB1C35621B}"/>
              </a:ext>
            </a:extLst>
          </p:cNvPr>
          <p:cNvSpPr txBox="1"/>
          <p:nvPr/>
        </p:nvSpPr>
        <p:spPr>
          <a:xfrm>
            <a:off x="1392869" y="1534752"/>
            <a:ext cx="1051996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ko-KR" altLang="en-US" sz="2000" dirty="0">
                <a:latin typeface="+mn-ea"/>
              </a:rPr>
              <a:t>폐기물관리법 제 </a:t>
            </a:r>
            <a:r>
              <a:rPr lang="en-US" altLang="ko-KR" sz="2000" dirty="0">
                <a:latin typeface="+mn-ea"/>
              </a:rPr>
              <a:t>2</a:t>
            </a:r>
            <a:r>
              <a:rPr lang="ko-KR" altLang="en-US" sz="2000" dirty="0">
                <a:latin typeface="+mn-ea"/>
              </a:rPr>
              <a:t>조</a:t>
            </a:r>
            <a:r>
              <a:rPr lang="en-US" altLang="ko-KR" sz="2000" dirty="0">
                <a:latin typeface="+mn-ea"/>
              </a:rPr>
              <a:t>: </a:t>
            </a:r>
            <a:endParaRPr lang="en-US" altLang="ko-KR" sz="2000" dirty="0" smtClean="0">
              <a:latin typeface="+mn-ea"/>
            </a:endParaRPr>
          </a:p>
          <a:p>
            <a:pPr lvl="0">
              <a:lnSpc>
                <a:spcPct val="150000"/>
              </a:lnSpc>
            </a:pPr>
            <a:r>
              <a:rPr lang="ko-KR" altLang="en-US" sz="2000" dirty="0" smtClean="0">
                <a:latin typeface="+mn-ea"/>
              </a:rPr>
              <a:t>쓰레기</a:t>
            </a:r>
            <a:r>
              <a:rPr lang="en-US" altLang="ko-KR" sz="2000" dirty="0">
                <a:latin typeface="+mn-ea"/>
              </a:rPr>
              <a:t>, </a:t>
            </a:r>
            <a:r>
              <a:rPr lang="ko-KR" altLang="en-US" sz="2000" dirty="0" err="1">
                <a:latin typeface="+mn-ea"/>
              </a:rPr>
              <a:t>연소재</a:t>
            </a:r>
            <a:r>
              <a:rPr lang="en-US" altLang="ko-KR" sz="2000" dirty="0">
                <a:latin typeface="+mn-ea"/>
              </a:rPr>
              <a:t>, </a:t>
            </a:r>
            <a:r>
              <a:rPr lang="ko-KR" altLang="en-US" sz="2000" dirty="0">
                <a:latin typeface="+mn-ea"/>
              </a:rPr>
              <a:t>오니</a:t>
            </a:r>
            <a:r>
              <a:rPr lang="en-US" altLang="ko-KR" sz="2000" dirty="0">
                <a:latin typeface="+mn-ea"/>
              </a:rPr>
              <a:t>(sludge), </a:t>
            </a:r>
            <a:r>
              <a:rPr lang="ko-KR" altLang="en-US" sz="2000" dirty="0">
                <a:latin typeface="+mn-ea"/>
              </a:rPr>
              <a:t>폐유</a:t>
            </a:r>
            <a:r>
              <a:rPr lang="en-US" altLang="ko-KR" sz="2000" dirty="0">
                <a:latin typeface="+mn-ea"/>
              </a:rPr>
              <a:t>, </a:t>
            </a:r>
            <a:r>
              <a:rPr lang="ko-KR" altLang="en-US" sz="2000" dirty="0">
                <a:latin typeface="+mn-ea"/>
              </a:rPr>
              <a:t>폐산</a:t>
            </a:r>
            <a:r>
              <a:rPr lang="en-US" altLang="ko-KR" sz="2000" dirty="0">
                <a:latin typeface="+mn-ea"/>
              </a:rPr>
              <a:t>, </a:t>
            </a:r>
            <a:r>
              <a:rPr lang="ko-KR" altLang="en-US" sz="2000" dirty="0" err="1">
                <a:latin typeface="+mn-ea"/>
              </a:rPr>
              <a:t>폐알칼리</a:t>
            </a:r>
            <a:r>
              <a:rPr lang="ko-KR" altLang="en-US" sz="2000" dirty="0">
                <a:latin typeface="+mn-ea"/>
              </a:rPr>
              <a:t> 및 동물의 사체 등으로 사람의 생활이나 사업 활동에 필요하지 아니하게 된 물질</a:t>
            </a:r>
            <a:r>
              <a:rPr lang="en-US" altLang="ko-KR" sz="2000" dirty="0"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2711448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C1FAE98-0419-4281-A341-90C17191CECE}"/>
              </a:ext>
            </a:extLst>
          </p:cNvPr>
          <p:cNvCxnSpPr/>
          <p:nvPr/>
        </p:nvCxnSpPr>
        <p:spPr>
          <a:xfrm>
            <a:off x="1392870" y="1127052"/>
            <a:ext cx="10800000" cy="0"/>
          </a:xfrm>
          <a:prstGeom prst="line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6DD3790-B0BC-48B9-B17B-2682BAB1F22E}"/>
              </a:ext>
            </a:extLst>
          </p:cNvPr>
          <p:cNvSpPr txBox="1"/>
          <p:nvPr/>
        </p:nvSpPr>
        <p:spPr>
          <a:xfrm>
            <a:off x="1392870" y="181320"/>
            <a:ext cx="405752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4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/>
              <a:t>2</a:t>
            </a:r>
            <a:r>
              <a:rPr lang="en-US" altLang="ko-KR" dirty="0" smtClean="0"/>
              <a:t>. </a:t>
            </a:r>
            <a:r>
              <a:rPr lang="ko-KR" altLang="en-US" dirty="0" smtClean="0"/>
              <a:t>폐기물의 분류</a:t>
            </a:r>
            <a:endParaRPr lang="ko-KR" altLang="en-US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AD26722-31E7-48F4-8D56-09FB1C35621B}"/>
              </a:ext>
            </a:extLst>
          </p:cNvPr>
          <p:cNvSpPr txBox="1"/>
          <p:nvPr/>
        </p:nvSpPr>
        <p:spPr>
          <a:xfrm>
            <a:off x="1469782" y="1767102"/>
            <a:ext cx="432426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ko-KR" altLang="en-US" sz="2000" dirty="0" smtClean="0"/>
              <a:t>발생원의 장소 개념을 기준으로 분류</a:t>
            </a:r>
            <a:endParaRPr lang="en-US" altLang="ko-KR" sz="2000" dirty="0" smtClean="0"/>
          </a:p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 smtClean="0"/>
              <a:t>생활폐기물</a:t>
            </a:r>
            <a:endParaRPr lang="en-US" altLang="ko-KR" sz="2000" dirty="0" smtClean="0"/>
          </a:p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 smtClean="0"/>
              <a:t>사업장일반폐기물</a:t>
            </a:r>
            <a:r>
              <a:rPr lang="en-US" altLang="ko-KR" sz="2000" dirty="0" smtClean="0"/>
              <a:t>(</a:t>
            </a:r>
            <a:r>
              <a:rPr lang="ko-KR" altLang="en-US" sz="2000" dirty="0"/>
              <a:t>非배출시설계</a:t>
            </a:r>
            <a:r>
              <a:rPr lang="en-US" altLang="ko-KR" sz="2000" dirty="0"/>
              <a:t>)</a:t>
            </a:r>
          </a:p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/>
              <a:t>사업장일반폐기물</a:t>
            </a:r>
            <a:r>
              <a:rPr lang="en-US" altLang="ko-KR" sz="2000" dirty="0"/>
              <a:t>(</a:t>
            </a:r>
            <a:r>
              <a:rPr lang="ko-KR" altLang="en-US" sz="2000" dirty="0" err="1"/>
              <a:t>배출시설계</a:t>
            </a:r>
            <a:r>
              <a:rPr lang="en-US" altLang="ko-KR" sz="2000" dirty="0"/>
              <a:t>)</a:t>
            </a:r>
          </a:p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/>
              <a:t>건설폐기물</a:t>
            </a:r>
          </a:p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/>
              <a:t>지정폐기물</a:t>
            </a:r>
            <a:r>
              <a:rPr lang="en-US" altLang="ko-KR" sz="2000" dirty="0"/>
              <a:t>(</a:t>
            </a:r>
            <a:r>
              <a:rPr lang="ko-KR" altLang="en-US" sz="2000" dirty="0"/>
              <a:t>의료 포함</a:t>
            </a:r>
            <a:r>
              <a:rPr lang="en-US" altLang="ko-KR" sz="2000" dirty="0" smtClean="0"/>
              <a:t>)</a:t>
            </a:r>
            <a:endParaRPr lang="en-US" altLang="ko-KR" sz="20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6350" y="1749300"/>
            <a:ext cx="4306052" cy="3749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16376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C1FAE98-0419-4281-A341-90C17191CECE}"/>
              </a:ext>
            </a:extLst>
          </p:cNvPr>
          <p:cNvCxnSpPr/>
          <p:nvPr/>
        </p:nvCxnSpPr>
        <p:spPr>
          <a:xfrm>
            <a:off x="1392870" y="1127052"/>
            <a:ext cx="10800000" cy="0"/>
          </a:xfrm>
          <a:prstGeom prst="line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6DD3790-B0BC-48B9-B17B-2682BAB1F22E}"/>
              </a:ext>
            </a:extLst>
          </p:cNvPr>
          <p:cNvSpPr txBox="1"/>
          <p:nvPr/>
        </p:nvSpPr>
        <p:spPr>
          <a:xfrm>
            <a:off x="1392870" y="181320"/>
            <a:ext cx="405752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4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/>
              <a:t>3</a:t>
            </a:r>
            <a:r>
              <a:rPr lang="en-US" altLang="ko-KR" dirty="0" smtClean="0"/>
              <a:t>. </a:t>
            </a:r>
            <a:r>
              <a:rPr lang="ko-KR" altLang="en-US" dirty="0" smtClean="0"/>
              <a:t>폐기물의 발생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02A0565-E599-41F4-A6B8-035FBB2007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7154" y="2055549"/>
            <a:ext cx="5961141" cy="4214306"/>
          </a:xfrm>
          <a:prstGeom prst="rect">
            <a:avLst/>
          </a:prstGeom>
        </p:spPr>
      </p:pic>
      <p:sp>
        <p:nvSpPr>
          <p:cNvPr id="7" name="텍스트 개체 틀 2"/>
          <p:cNvSpPr txBox="1">
            <a:spLocks/>
          </p:cNvSpPr>
          <p:nvPr/>
        </p:nvSpPr>
        <p:spPr>
          <a:xfrm>
            <a:off x="1282581" y="1491377"/>
            <a:ext cx="4776907" cy="4778478"/>
          </a:xfrm>
          <a:prstGeom prst="rect">
            <a:avLst/>
          </a:prstGeom>
          <a:noFill/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800" spc="-150" dirty="0" smtClean="0">
                <a:latin typeface="+mn-ea"/>
              </a:rPr>
              <a:t>2001</a:t>
            </a:r>
            <a:r>
              <a:rPr lang="ko-KR" altLang="en-US" sz="1800" spc="-150" dirty="0" smtClean="0">
                <a:latin typeface="+mn-ea"/>
              </a:rPr>
              <a:t>년</a:t>
            </a:r>
            <a:r>
              <a:rPr lang="en-US" altLang="ko-KR" sz="1800" spc="-150" dirty="0" smtClean="0">
                <a:latin typeface="+mn-ea"/>
              </a:rPr>
              <a:t>~</a:t>
            </a:r>
            <a:r>
              <a:rPr lang="ko-KR" altLang="en-US" sz="1800" spc="-150" dirty="0" smtClean="0">
                <a:latin typeface="+mn-ea"/>
              </a:rPr>
              <a:t> </a:t>
            </a:r>
            <a:r>
              <a:rPr lang="en-US" altLang="ko-KR" sz="1800" spc="-150" dirty="0" smtClean="0">
                <a:latin typeface="+mn-ea"/>
              </a:rPr>
              <a:t>2021</a:t>
            </a:r>
            <a:r>
              <a:rPr lang="ko-KR" altLang="en-US" sz="1800" spc="-150" dirty="0" smtClean="0">
                <a:latin typeface="+mn-ea"/>
              </a:rPr>
              <a:t>년</a:t>
            </a:r>
            <a:r>
              <a:rPr lang="en-US" altLang="ko-KR" sz="1800" spc="-150" dirty="0" smtClean="0">
                <a:latin typeface="+mn-ea"/>
              </a:rPr>
              <a:t>, </a:t>
            </a:r>
            <a:r>
              <a:rPr lang="ko-KR" altLang="en-US" sz="1800" spc="-150" dirty="0" smtClean="0">
                <a:latin typeface="+mn-ea"/>
              </a:rPr>
              <a:t>일 기준 발생량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500" spc="-150" dirty="0" smtClean="0">
                <a:latin typeface="+mn-ea"/>
              </a:rPr>
              <a:t>2001</a:t>
            </a:r>
            <a:r>
              <a:rPr lang="ko-KR" altLang="en-US" sz="1500" spc="-150" dirty="0" smtClean="0">
                <a:latin typeface="+mn-ea"/>
              </a:rPr>
              <a:t>년 총 </a:t>
            </a:r>
            <a:r>
              <a:rPr lang="en-US" altLang="ko-KR" sz="1500" spc="-150" dirty="0" smtClean="0">
                <a:latin typeface="+mn-ea"/>
              </a:rPr>
              <a:t>26</a:t>
            </a:r>
            <a:r>
              <a:rPr lang="ko-KR" altLang="en-US" sz="1500" spc="-150" dirty="0" err="1" smtClean="0">
                <a:latin typeface="+mn-ea"/>
              </a:rPr>
              <a:t>만톤</a:t>
            </a:r>
            <a:r>
              <a:rPr lang="ko-KR" altLang="en-US" sz="1500" spc="-150" dirty="0" smtClean="0">
                <a:latin typeface="+mn-ea"/>
              </a:rPr>
              <a:t> →</a:t>
            </a:r>
            <a:r>
              <a:rPr lang="en-US" altLang="ko-KR" sz="1500" spc="-150" dirty="0" smtClean="0">
                <a:latin typeface="+mn-ea"/>
              </a:rPr>
              <a:t>2021</a:t>
            </a:r>
            <a:r>
              <a:rPr lang="ko-KR" altLang="en-US" sz="1500" spc="-150" dirty="0" smtClean="0">
                <a:latin typeface="+mn-ea"/>
              </a:rPr>
              <a:t>년 총 </a:t>
            </a:r>
            <a:r>
              <a:rPr lang="en-US" altLang="ko-KR" sz="1500" spc="-150" dirty="0" smtClean="0">
                <a:latin typeface="+mn-ea"/>
              </a:rPr>
              <a:t>54</a:t>
            </a:r>
            <a:r>
              <a:rPr lang="ko-KR" altLang="en-US" sz="1500" spc="-150" dirty="0" err="1" smtClean="0">
                <a:latin typeface="+mn-ea"/>
              </a:rPr>
              <a:t>만톤</a:t>
            </a:r>
            <a:r>
              <a:rPr lang="ko-KR" altLang="en-US" sz="1500" spc="-150" dirty="0" smtClean="0">
                <a:latin typeface="+mn-ea"/>
              </a:rPr>
              <a:t> </a:t>
            </a:r>
            <a:r>
              <a:rPr lang="en-US" altLang="ko-KR" sz="1500" spc="-150" dirty="0" smtClean="0">
                <a:latin typeface="+mn-ea"/>
              </a:rPr>
              <a:t>(107%↑)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500" spc="-150" dirty="0" err="1" smtClean="0">
                <a:latin typeface="+mn-ea"/>
              </a:rPr>
              <a:t>사업장및건설폐기물</a:t>
            </a:r>
            <a:r>
              <a:rPr lang="ko-KR" altLang="en-US" sz="1500" spc="-150" dirty="0" smtClean="0">
                <a:latin typeface="+mn-ea"/>
              </a:rPr>
              <a:t> </a:t>
            </a:r>
            <a:r>
              <a:rPr lang="en-US" altLang="ko-KR" sz="1500" spc="-150" dirty="0" smtClean="0">
                <a:latin typeface="+mn-ea"/>
              </a:rPr>
              <a:t>20</a:t>
            </a:r>
            <a:r>
              <a:rPr lang="ko-KR" altLang="en-US" sz="1500" spc="-150" dirty="0" err="1" smtClean="0">
                <a:latin typeface="+mn-ea"/>
              </a:rPr>
              <a:t>만톤</a:t>
            </a:r>
            <a:r>
              <a:rPr lang="ko-KR" altLang="en-US" sz="1500" spc="-150" dirty="0" smtClean="0">
                <a:latin typeface="+mn-ea"/>
              </a:rPr>
              <a:t>→</a:t>
            </a:r>
            <a:r>
              <a:rPr lang="en-US" altLang="ko-KR" sz="1500" spc="-150" dirty="0" smtClean="0">
                <a:latin typeface="+mn-ea"/>
              </a:rPr>
              <a:t>46</a:t>
            </a:r>
            <a:r>
              <a:rPr lang="ko-KR" altLang="en-US" sz="1500" spc="-150" dirty="0" err="1" smtClean="0">
                <a:latin typeface="+mn-ea"/>
              </a:rPr>
              <a:t>만톤</a:t>
            </a:r>
            <a:r>
              <a:rPr lang="ko-KR" altLang="en-US" sz="1500" spc="-150" dirty="0" smtClean="0">
                <a:latin typeface="+mn-ea"/>
              </a:rPr>
              <a:t> </a:t>
            </a:r>
            <a:r>
              <a:rPr lang="en-US" altLang="ko-KR" sz="1500" spc="-150" dirty="0" smtClean="0">
                <a:latin typeface="+mn-ea"/>
              </a:rPr>
              <a:t>(126%↑),  </a:t>
            </a:r>
            <a:r>
              <a:rPr lang="ko-KR" altLang="en-US" sz="1500" spc="-150" dirty="0" smtClean="0">
                <a:latin typeface="+mn-ea"/>
              </a:rPr>
              <a:t>전체  폐기량의  </a:t>
            </a:r>
            <a:r>
              <a:rPr lang="en-US" altLang="ko-KR" sz="1500" spc="-150" dirty="0" smtClean="0">
                <a:latin typeface="+mn-ea"/>
              </a:rPr>
              <a:t>85.5% 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500" spc="-150" dirty="0" smtClean="0">
                <a:latin typeface="+mn-ea"/>
              </a:rPr>
              <a:t>생활계폐기물 </a:t>
            </a:r>
            <a:r>
              <a:rPr lang="en-US" altLang="ko-KR" sz="1500" spc="-150" dirty="0" smtClean="0">
                <a:latin typeface="+mn-ea"/>
              </a:rPr>
              <a:t>4</a:t>
            </a:r>
            <a:r>
              <a:rPr lang="ko-KR" altLang="en-US" sz="1500" spc="-150" dirty="0" smtClean="0">
                <a:latin typeface="+mn-ea"/>
              </a:rPr>
              <a:t>만</a:t>
            </a:r>
            <a:r>
              <a:rPr lang="en-US" altLang="ko-KR" sz="1500" spc="-150" dirty="0" smtClean="0">
                <a:latin typeface="+mn-ea"/>
              </a:rPr>
              <a:t>8</a:t>
            </a:r>
            <a:r>
              <a:rPr lang="ko-KR" altLang="en-US" sz="1500" spc="-150" dirty="0" err="1" smtClean="0">
                <a:latin typeface="+mn-ea"/>
              </a:rPr>
              <a:t>천톤</a:t>
            </a:r>
            <a:r>
              <a:rPr lang="ko-KR" altLang="en-US" sz="1500" spc="-150" dirty="0" smtClean="0">
                <a:latin typeface="+mn-ea"/>
              </a:rPr>
              <a:t>→</a:t>
            </a:r>
            <a:r>
              <a:rPr lang="en-US" altLang="ko-KR" sz="1500" spc="-150" dirty="0" smtClean="0">
                <a:latin typeface="+mn-ea"/>
              </a:rPr>
              <a:t>6</a:t>
            </a:r>
            <a:r>
              <a:rPr lang="ko-KR" altLang="en-US" sz="1500" spc="-150" dirty="0" smtClean="0">
                <a:latin typeface="+mn-ea"/>
              </a:rPr>
              <a:t>만</a:t>
            </a:r>
            <a:r>
              <a:rPr lang="en-US" altLang="ko-KR" sz="1500" spc="-150" dirty="0" smtClean="0">
                <a:latin typeface="+mn-ea"/>
              </a:rPr>
              <a:t>2</a:t>
            </a:r>
            <a:r>
              <a:rPr lang="ko-KR" altLang="en-US" sz="1500" spc="-150" dirty="0" err="1" smtClean="0">
                <a:latin typeface="+mn-ea"/>
              </a:rPr>
              <a:t>천톤</a:t>
            </a:r>
            <a:r>
              <a:rPr lang="ko-KR" altLang="en-US" sz="1500" spc="-150" dirty="0" smtClean="0">
                <a:latin typeface="+mn-ea"/>
              </a:rPr>
              <a:t> </a:t>
            </a:r>
            <a:r>
              <a:rPr lang="en-US" altLang="ko-KR" sz="1500" spc="-150" dirty="0" smtClean="0">
                <a:latin typeface="+mn-ea"/>
              </a:rPr>
              <a:t>(28%↑),  </a:t>
            </a:r>
            <a:r>
              <a:rPr lang="ko-KR" altLang="en-US" sz="1500" spc="-150" dirty="0" smtClean="0">
                <a:latin typeface="+mn-ea"/>
              </a:rPr>
              <a:t>전체의 </a:t>
            </a:r>
            <a:r>
              <a:rPr lang="en-US" altLang="ko-KR" sz="1500" spc="-150" dirty="0" smtClean="0">
                <a:latin typeface="+mn-ea"/>
              </a:rPr>
              <a:t>11.5%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500" spc="-150" dirty="0" smtClean="0">
                <a:latin typeface="+mn-ea"/>
              </a:rPr>
              <a:t>지정폐기물 </a:t>
            </a:r>
            <a:r>
              <a:rPr lang="en-US" altLang="ko-KR" sz="1500" spc="-150" dirty="0" smtClean="0">
                <a:latin typeface="+mn-ea"/>
              </a:rPr>
              <a:t>8</a:t>
            </a:r>
            <a:r>
              <a:rPr lang="ko-KR" altLang="en-US" sz="1500" spc="-150" dirty="0" err="1" smtClean="0">
                <a:latin typeface="+mn-ea"/>
              </a:rPr>
              <a:t>천톤→만</a:t>
            </a:r>
            <a:r>
              <a:rPr lang="en-US" altLang="ko-KR" sz="1500" spc="-150" dirty="0" smtClean="0">
                <a:latin typeface="+mn-ea"/>
              </a:rPr>
              <a:t>8</a:t>
            </a:r>
            <a:r>
              <a:rPr lang="ko-KR" altLang="en-US" sz="1500" spc="-150" dirty="0" err="1" smtClean="0">
                <a:latin typeface="+mn-ea"/>
              </a:rPr>
              <a:t>천톤</a:t>
            </a:r>
            <a:r>
              <a:rPr lang="ko-KR" altLang="en-US" sz="1500" spc="-150" dirty="0" smtClean="0">
                <a:latin typeface="+mn-ea"/>
              </a:rPr>
              <a:t> </a:t>
            </a:r>
            <a:r>
              <a:rPr lang="en-US" altLang="ko-KR" sz="1500" spc="-150" dirty="0" smtClean="0">
                <a:latin typeface="+mn-ea"/>
              </a:rPr>
              <a:t>(102%↑),  </a:t>
            </a:r>
            <a:r>
              <a:rPr lang="ko-KR" altLang="en-US" sz="1500" spc="-150" dirty="0" smtClean="0">
                <a:latin typeface="+mn-ea"/>
              </a:rPr>
              <a:t>전체의 </a:t>
            </a:r>
            <a:r>
              <a:rPr lang="en-US" altLang="ko-KR" sz="1500" spc="-150" dirty="0" smtClean="0">
                <a:latin typeface="+mn-ea"/>
              </a:rPr>
              <a:t>3%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800" spc="-150" dirty="0" smtClean="0">
                <a:latin typeface="+mn-ea"/>
              </a:rPr>
              <a:t>2021</a:t>
            </a:r>
            <a:r>
              <a:rPr lang="ko-KR" altLang="en-US" sz="1800" spc="-150" dirty="0" smtClean="0">
                <a:latin typeface="+mn-ea"/>
              </a:rPr>
              <a:t>년 기준의 전체 폐기물 양을 년으로 환산하면</a:t>
            </a:r>
            <a:r>
              <a:rPr lang="en-US" altLang="ko-KR" sz="1800" spc="-150" dirty="0">
                <a:latin typeface="+mn-ea"/>
              </a:rPr>
              <a:t>,</a:t>
            </a:r>
            <a:r>
              <a:rPr lang="ko-KR" altLang="en-US" sz="1800" spc="-150" dirty="0" smtClean="0">
                <a:latin typeface="+mn-ea"/>
              </a:rPr>
              <a:t> 총 </a:t>
            </a:r>
            <a:r>
              <a:rPr lang="en-US" altLang="ko-KR" sz="1800" spc="-150" dirty="0" smtClean="0">
                <a:latin typeface="+mn-ea"/>
              </a:rPr>
              <a:t>1</a:t>
            </a:r>
            <a:r>
              <a:rPr lang="ko-KR" altLang="en-US" sz="1800" spc="-150" dirty="0" smtClean="0">
                <a:latin typeface="+mn-ea"/>
              </a:rPr>
              <a:t>억</a:t>
            </a:r>
            <a:r>
              <a:rPr lang="en-US" altLang="ko-KR" sz="1800" spc="-150" dirty="0" smtClean="0">
                <a:latin typeface="+mn-ea"/>
              </a:rPr>
              <a:t>9,700 </a:t>
            </a:r>
            <a:r>
              <a:rPr lang="ko-KR" altLang="en-US" sz="1800" spc="-150" dirty="0" err="1" smtClean="0">
                <a:latin typeface="+mn-ea"/>
              </a:rPr>
              <a:t>만톤</a:t>
            </a:r>
            <a:r>
              <a:rPr lang="ko-KR" altLang="en-US" sz="1800" spc="-150" dirty="0" smtClean="0">
                <a:latin typeface="+mn-ea"/>
              </a:rPr>
              <a:t> 발생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800" spc="-150" dirty="0" smtClean="0">
                <a:latin typeface="+mn-ea"/>
              </a:rPr>
              <a:t>20</a:t>
            </a:r>
            <a:r>
              <a:rPr lang="ko-KR" altLang="en-US" sz="1800" spc="-150" dirty="0" smtClean="0">
                <a:latin typeface="+mn-ea"/>
              </a:rPr>
              <a:t>년간 총인구는 </a:t>
            </a:r>
            <a:r>
              <a:rPr lang="en-US" altLang="ko-KR" sz="1800" spc="-150" dirty="0" smtClean="0">
                <a:latin typeface="+mn-ea"/>
              </a:rPr>
              <a:t>2001</a:t>
            </a:r>
            <a:r>
              <a:rPr lang="ko-KR" altLang="en-US" sz="1800" spc="-150" dirty="0" smtClean="0">
                <a:latin typeface="+mn-ea"/>
              </a:rPr>
              <a:t>년 </a:t>
            </a:r>
            <a:r>
              <a:rPr lang="en-US" altLang="ko-KR" sz="1800" spc="-150" dirty="0" smtClean="0">
                <a:latin typeface="+mn-ea"/>
              </a:rPr>
              <a:t>4,700</a:t>
            </a:r>
            <a:r>
              <a:rPr lang="ko-KR" altLang="en-US" sz="1800" spc="-150" dirty="0" smtClean="0">
                <a:latin typeface="+mn-ea"/>
              </a:rPr>
              <a:t>만명에서 </a:t>
            </a:r>
            <a:r>
              <a:rPr lang="en-US" altLang="ko-KR" sz="1800" spc="-150" dirty="0" smtClean="0">
                <a:latin typeface="+mn-ea"/>
              </a:rPr>
              <a:t>5,100</a:t>
            </a:r>
            <a:r>
              <a:rPr lang="ko-KR" altLang="en-US" sz="1800" spc="-150" dirty="0" smtClean="0">
                <a:latin typeface="+mn-ea"/>
              </a:rPr>
              <a:t>만명으로 </a:t>
            </a:r>
            <a:r>
              <a:rPr lang="en-US" altLang="ko-KR" sz="1800" spc="-150" dirty="0" smtClean="0">
                <a:latin typeface="+mn-ea"/>
              </a:rPr>
              <a:t>9.2% </a:t>
            </a:r>
            <a:r>
              <a:rPr lang="ko-KR" altLang="en-US" sz="1800" spc="-150" dirty="0" smtClean="0">
                <a:latin typeface="+mn-ea"/>
              </a:rPr>
              <a:t>증가</a:t>
            </a:r>
            <a:endParaRPr lang="ko-KR" altLang="en-US" sz="1800" spc="-15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3241054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C1FAE98-0419-4281-A341-90C17191CECE}"/>
              </a:ext>
            </a:extLst>
          </p:cNvPr>
          <p:cNvCxnSpPr/>
          <p:nvPr/>
        </p:nvCxnSpPr>
        <p:spPr>
          <a:xfrm>
            <a:off x="1392870" y="1127052"/>
            <a:ext cx="10800000" cy="0"/>
          </a:xfrm>
          <a:prstGeom prst="line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6DD3790-B0BC-48B9-B17B-2682BAB1F22E}"/>
              </a:ext>
            </a:extLst>
          </p:cNvPr>
          <p:cNvSpPr txBox="1"/>
          <p:nvPr/>
        </p:nvSpPr>
        <p:spPr>
          <a:xfrm>
            <a:off x="1392870" y="181320"/>
            <a:ext cx="405752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4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 smtClean="0"/>
              <a:t>4. </a:t>
            </a:r>
            <a:r>
              <a:rPr lang="ko-KR" altLang="en-US" dirty="0" smtClean="0"/>
              <a:t>폐기물의 처리</a:t>
            </a:r>
            <a:endParaRPr lang="ko-KR" altLang="en-US" dirty="0"/>
          </a:p>
        </p:txBody>
      </p:sp>
      <p:sp>
        <p:nvSpPr>
          <p:cNvPr id="7" name="텍스트 개체 틀 2"/>
          <p:cNvSpPr txBox="1">
            <a:spLocks/>
          </p:cNvSpPr>
          <p:nvPr/>
        </p:nvSpPr>
        <p:spPr>
          <a:xfrm>
            <a:off x="1009116" y="1381661"/>
            <a:ext cx="10613164" cy="192769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800" spc="-150" dirty="0" smtClean="0">
                <a:latin typeface="+mn-ea"/>
              </a:rPr>
              <a:t>소각</a:t>
            </a:r>
            <a:r>
              <a:rPr lang="en-US" altLang="ko-KR" sz="1800" spc="-150" dirty="0" smtClean="0">
                <a:latin typeface="+mn-ea"/>
              </a:rPr>
              <a:t>, </a:t>
            </a:r>
            <a:r>
              <a:rPr lang="ko-KR" altLang="en-US" sz="1800" spc="-150" dirty="0" smtClean="0">
                <a:latin typeface="+mn-ea"/>
              </a:rPr>
              <a:t>매립</a:t>
            </a:r>
            <a:r>
              <a:rPr lang="en-US" altLang="ko-KR" sz="1800" spc="-150" dirty="0" smtClean="0">
                <a:latin typeface="+mn-ea"/>
              </a:rPr>
              <a:t>, </a:t>
            </a:r>
            <a:r>
              <a:rPr lang="ko-KR" altLang="en-US" sz="1800" spc="-150" dirty="0" smtClean="0">
                <a:latin typeface="+mn-ea"/>
              </a:rPr>
              <a:t>재활용</a:t>
            </a:r>
            <a:r>
              <a:rPr lang="en-US" altLang="ko-KR" sz="1800" spc="-150" dirty="0" smtClean="0">
                <a:latin typeface="+mn-ea"/>
              </a:rPr>
              <a:t>, </a:t>
            </a:r>
            <a:r>
              <a:rPr lang="ko-KR" altLang="en-US" sz="1800" spc="-150" dirty="0" smtClean="0">
                <a:latin typeface="+mn-ea"/>
              </a:rPr>
              <a:t>기타의 방법으로 처리</a:t>
            </a:r>
            <a:r>
              <a:rPr lang="en-US" altLang="ko-KR" sz="1800" spc="-150" dirty="0" smtClean="0">
                <a:latin typeface="+mn-ea"/>
              </a:rPr>
              <a:t>. </a:t>
            </a:r>
            <a:r>
              <a:rPr lang="ko-KR" altLang="en-US" sz="1800" spc="-150" dirty="0" smtClean="0">
                <a:latin typeface="+mn-ea"/>
              </a:rPr>
              <a:t>재활용의 비율이 제일 높고</a:t>
            </a:r>
            <a:r>
              <a:rPr lang="en-US" altLang="ko-KR" sz="1800" spc="-150" dirty="0" smtClean="0">
                <a:latin typeface="+mn-ea"/>
              </a:rPr>
              <a:t>, </a:t>
            </a:r>
            <a:r>
              <a:rPr lang="ko-KR" altLang="en-US" sz="1800" spc="-150" dirty="0" smtClean="0">
                <a:latin typeface="+mn-ea"/>
              </a:rPr>
              <a:t>그 양도 꾸준히 증가함</a:t>
            </a:r>
            <a:r>
              <a:rPr lang="en-US" altLang="ko-KR" sz="1800" spc="-150" dirty="0" smtClean="0">
                <a:latin typeface="+mn-ea"/>
              </a:rPr>
              <a:t>. 2001</a:t>
            </a:r>
            <a:r>
              <a:rPr lang="ko-KR" altLang="en-US" sz="1800" spc="-150" dirty="0" smtClean="0">
                <a:latin typeface="+mn-ea"/>
              </a:rPr>
              <a:t>년 재활용률 </a:t>
            </a:r>
            <a:r>
              <a:rPr lang="en-US" altLang="ko-KR" sz="1800" spc="-150" dirty="0" smtClean="0">
                <a:latin typeface="+mn-ea"/>
              </a:rPr>
              <a:t>29.6%→2021</a:t>
            </a:r>
            <a:r>
              <a:rPr lang="ko-KR" altLang="en-US" sz="1800" spc="-150" dirty="0" smtClean="0">
                <a:latin typeface="+mn-ea"/>
              </a:rPr>
              <a:t>년 </a:t>
            </a:r>
            <a:r>
              <a:rPr lang="en-US" altLang="ko-KR" sz="1800" spc="-150" dirty="0" smtClean="0">
                <a:latin typeface="+mn-ea"/>
              </a:rPr>
              <a:t>87.6%.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800" spc="-150" dirty="0" smtClean="0">
                <a:latin typeface="+mn-ea"/>
              </a:rPr>
              <a:t>매립지 고갈로 수도권 중심의 매립 용량 감소가 본격화</a:t>
            </a:r>
            <a:r>
              <a:rPr lang="en-US" altLang="ko-KR" sz="1800" spc="-150" dirty="0" smtClean="0">
                <a:latin typeface="+mn-ea"/>
              </a:rPr>
              <a:t>. </a:t>
            </a:r>
            <a:r>
              <a:rPr lang="ko-KR" altLang="en-US" sz="1800" spc="-150" dirty="0" smtClean="0">
                <a:latin typeface="+mn-ea"/>
              </a:rPr>
              <a:t>폐기물 소각 및 매립 시설은 엄격한 환경 기준과 지역 주민 반발 등으로 인허가 과정이 까다롭고 투자 비용도 많이 소요됨</a:t>
            </a:r>
            <a:r>
              <a:rPr lang="en-US" altLang="ko-KR" sz="1800" spc="-150" dirty="0" smtClean="0">
                <a:latin typeface="+mn-ea"/>
              </a:rPr>
              <a:t>.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E0D6819-6469-44F8-9AA8-95C2795900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9665" y="3437547"/>
            <a:ext cx="2915473" cy="295470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754F380-6FDA-4E4F-8571-D229BD01A6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1664" y="3437547"/>
            <a:ext cx="2962887" cy="3019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07343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C1FAE98-0419-4281-A341-90C17191CECE}"/>
              </a:ext>
            </a:extLst>
          </p:cNvPr>
          <p:cNvCxnSpPr/>
          <p:nvPr/>
        </p:nvCxnSpPr>
        <p:spPr>
          <a:xfrm>
            <a:off x="1392870" y="1127052"/>
            <a:ext cx="10800000" cy="0"/>
          </a:xfrm>
          <a:prstGeom prst="line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텍스트 개체 틀 2"/>
          <p:cNvSpPr txBox="1">
            <a:spLocks/>
          </p:cNvSpPr>
          <p:nvPr/>
        </p:nvSpPr>
        <p:spPr>
          <a:xfrm>
            <a:off x="1009115" y="1501302"/>
            <a:ext cx="10732805" cy="477847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800" spc="-150" dirty="0" smtClean="0">
                <a:latin typeface="+mn-ea"/>
              </a:rPr>
              <a:t>2021</a:t>
            </a:r>
            <a:r>
              <a:rPr lang="ko-KR" altLang="en-US" sz="1800" spc="-150" dirty="0" smtClean="0">
                <a:latin typeface="+mn-ea"/>
              </a:rPr>
              <a:t>년 기준</a:t>
            </a:r>
            <a:r>
              <a:rPr lang="en-US" altLang="ko-KR" sz="1800" spc="-150" dirty="0" smtClean="0">
                <a:latin typeface="+mn-ea"/>
              </a:rPr>
              <a:t>, </a:t>
            </a:r>
            <a:r>
              <a:rPr lang="ko-KR" altLang="en-US" sz="1800" spc="-150" dirty="0" err="1" smtClean="0">
                <a:latin typeface="+mn-ea"/>
              </a:rPr>
              <a:t>사업장및건설폐기물의</a:t>
            </a:r>
            <a:r>
              <a:rPr lang="ko-KR" altLang="en-US" sz="1800" spc="-150" dirty="0" smtClean="0">
                <a:latin typeface="+mn-ea"/>
              </a:rPr>
              <a:t> 재활용률은 </a:t>
            </a:r>
            <a:r>
              <a:rPr lang="en-US" altLang="ko-KR" sz="1800" spc="-150" dirty="0" smtClean="0">
                <a:latin typeface="+mn-ea"/>
              </a:rPr>
              <a:t>95%.</a:t>
            </a:r>
            <a:r>
              <a:rPr lang="ko-KR" altLang="en-US" sz="1800" spc="-150" dirty="0" smtClean="0">
                <a:latin typeface="+mn-ea"/>
              </a:rPr>
              <a:t> 반면</a:t>
            </a:r>
            <a:r>
              <a:rPr lang="en-US" altLang="ko-KR" sz="1800" spc="-150" dirty="0" smtClean="0">
                <a:latin typeface="+mn-ea"/>
              </a:rPr>
              <a:t>, </a:t>
            </a:r>
            <a:r>
              <a:rPr lang="ko-KR" altLang="en-US" sz="1800" spc="-150" dirty="0" smtClean="0">
                <a:latin typeface="+mn-ea"/>
              </a:rPr>
              <a:t>생활계폐기물은 </a:t>
            </a:r>
            <a:r>
              <a:rPr lang="en-US" altLang="ko-KR" sz="1800" spc="-150" dirty="0" smtClean="0">
                <a:latin typeface="+mn-ea"/>
              </a:rPr>
              <a:t>56.7%</a:t>
            </a:r>
            <a:r>
              <a:rPr lang="ko-KR" altLang="en-US" sz="1800" spc="-150" dirty="0" smtClean="0">
                <a:latin typeface="+mn-ea"/>
              </a:rPr>
              <a:t>로 상대적으로 낮음</a:t>
            </a:r>
            <a:r>
              <a:rPr lang="en-US" altLang="ko-KR" sz="1800" spc="-150" dirty="0" smtClean="0">
                <a:latin typeface="+mn-ea"/>
              </a:rPr>
              <a:t>. 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800" spc="-150" dirty="0" smtClean="0">
                <a:latin typeface="+mn-ea"/>
              </a:rPr>
              <a:t>건설폐기물의 경우</a:t>
            </a:r>
            <a:r>
              <a:rPr lang="en-US" altLang="ko-KR" sz="1800" spc="-150" dirty="0" smtClean="0">
                <a:latin typeface="+mn-ea"/>
              </a:rPr>
              <a:t>, </a:t>
            </a:r>
            <a:r>
              <a:rPr lang="ko-KR" altLang="en-US" sz="1800" spc="-150" dirty="0" smtClean="0">
                <a:latin typeface="+mn-ea"/>
              </a:rPr>
              <a:t>정부가 지속적으로 순환골재</a:t>
            </a:r>
            <a:r>
              <a:rPr lang="en-US" altLang="ko-KR" sz="1800" spc="-150" dirty="0" smtClean="0">
                <a:latin typeface="+mn-ea"/>
              </a:rPr>
              <a:t>(</a:t>
            </a:r>
            <a:r>
              <a:rPr lang="ko-KR" altLang="en-US" sz="1800" spc="-150" dirty="0" smtClean="0">
                <a:latin typeface="+mn-ea"/>
              </a:rPr>
              <a:t>건설폐기물의 재활용</a:t>
            </a:r>
            <a:r>
              <a:rPr lang="en-US" altLang="ko-KR" sz="1800" spc="-150" dirty="0" smtClean="0">
                <a:latin typeface="+mn-ea"/>
              </a:rPr>
              <a:t>)</a:t>
            </a:r>
            <a:r>
              <a:rPr lang="ko-KR" altLang="en-US" sz="1800" spc="-150" dirty="0" smtClean="0">
                <a:latin typeface="+mn-ea"/>
              </a:rPr>
              <a:t>의 의무 사용량을 늘려왔기 때문</a:t>
            </a:r>
            <a:r>
              <a:rPr lang="en-US" altLang="ko-KR" sz="1800" spc="-150" dirty="0" smtClean="0">
                <a:latin typeface="+mn-ea"/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17D5BF9-80C0-43C2-AB06-EBF295305B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0498" y="2739741"/>
            <a:ext cx="3496789" cy="362575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5297613-77C9-4AAB-A239-B0587D1DAC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112" y="2739741"/>
            <a:ext cx="3488722" cy="362575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8B39861-D78B-40DE-9B8C-23456B3372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4701" y="2739741"/>
            <a:ext cx="3397533" cy="3625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40904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C1FAE98-0419-4281-A341-90C17191CECE}"/>
              </a:ext>
            </a:extLst>
          </p:cNvPr>
          <p:cNvCxnSpPr/>
          <p:nvPr/>
        </p:nvCxnSpPr>
        <p:spPr>
          <a:xfrm>
            <a:off x="1392870" y="1127052"/>
            <a:ext cx="10800000" cy="0"/>
          </a:xfrm>
          <a:prstGeom prst="line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6DD3790-B0BC-48B9-B17B-2682BAB1F22E}"/>
              </a:ext>
            </a:extLst>
          </p:cNvPr>
          <p:cNvSpPr txBox="1"/>
          <p:nvPr/>
        </p:nvSpPr>
        <p:spPr>
          <a:xfrm>
            <a:off x="1392870" y="181320"/>
            <a:ext cx="389722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4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 smtClean="0"/>
              <a:t>5. </a:t>
            </a:r>
            <a:r>
              <a:rPr lang="ko-KR" altLang="en-US" dirty="0" smtClean="0"/>
              <a:t>생활계폐기물</a:t>
            </a:r>
            <a:endParaRPr lang="ko-KR" altLang="en-US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AD26722-31E7-48F4-8D56-09FB1C35621B}"/>
              </a:ext>
            </a:extLst>
          </p:cNvPr>
          <p:cNvSpPr txBox="1"/>
          <p:nvPr/>
        </p:nvSpPr>
        <p:spPr>
          <a:xfrm>
            <a:off x="1392869" y="1194785"/>
            <a:ext cx="10519968" cy="17007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>
                <a:latin typeface="+mn-ea"/>
              </a:rPr>
              <a:t>2021</a:t>
            </a:r>
            <a:r>
              <a:rPr lang="ko-KR" altLang="en-US" dirty="0">
                <a:latin typeface="+mn-ea"/>
              </a:rPr>
              <a:t>년 </a:t>
            </a:r>
            <a:r>
              <a:rPr lang="ko-KR" altLang="en-US" dirty="0" smtClean="0">
                <a:latin typeface="+mn-ea"/>
              </a:rPr>
              <a:t>기준 </a:t>
            </a:r>
            <a:r>
              <a:rPr lang="ko-KR" altLang="en-US" dirty="0">
                <a:latin typeface="+mn-ea"/>
              </a:rPr>
              <a:t>경기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서울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경남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경북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인천이 가장 </a:t>
            </a:r>
            <a:r>
              <a:rPr lang="ko-KR" altLang="en-US" dirty="0" smtClean="0">
                <a:latin typeface="+mn-ea"/>
              </a:rPr>
              <a:t>많이 배출</a:t>
            </a:r>
            <a:r>
              <a:rPr lang="en-US" altLang="ko-KR" dirty="0" smtClean="0">
                <a:latin typeface="+mn-ea"/>
              </a:rPr>
              <a:t>. </a:t>
            </a:r>
            <a:r>
              <a:rPr lang="ko-KR" altLang="en-US" dirty="0">
                <a:latin typeface="+mn-ea"/>
              </a:rPr>
              <a:t>반면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재활용률은 부산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대전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제주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 smtClean="0">
                <a:latin typeface="+mn-ea"/>
              </a:rPr>
              <a:t>광주</a:t>
            </a:r>
            <a:r>
              <a:rPr lang="en-US" altLang="ko-KR" dirty="0" smtClean="0">
                <a:latin typeface="+mn-ea"/>
              </a:rPr>
              <a:t>,</a:t>
            </a:r>
            <a:r>
              <a:rPr lang="ko-KR" altLang="en-US" dirty="0" smtClean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대구가 높았음</a:t>
            </a:r>
            <a:r>
              <a:rPr lang="en-US" altLang="ko-KR" dirty="0">
                <a:latin typeface="+mn-ea"/>
              </a:rPr>
              <a:t>.</a:t>
            </a:r>
          </a:p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>
                <a:latin typeface="+mn-ea"/>
              </a:rPr>
              <a:t>1</a:t>
            </a:r>
            <a:r>
              <a:rPr lang="ko-KR" altLang="en-US" dirty="0">
                <a:latin typeface="+mn-ea"/>
              </a:rPr>
              <a:t>인당 </a:t>
            </a:r>
            <a:r>
              <a:rPr lang="ko-KR" altLang="en-US" dirty="0" smtClean="0">
                <a:latin typeface="+mn-ea"/>
              </a:rPr>
              <a:t>하루 </a:t>
            </a:r>
            <a:r>
              <a:rPr lang="ko-KR" altLang="en-US" dirty="0">
                <a:latin typeface="+mn-ea"/>
              </a:rPr>
              <a:t>배출량은 </a:t>
            </a:r>
            <a:r>
              <a:rPr lang="en-US" altLang="ko-KR" dirty="0">
                <a:latin typeface="+mn-ea"/>
              </a:rPr>
              <a:t>1.18kg. </a:t>
            </a:r>
            <a:r>
              <a:rPr lang="ko-KR" altLang="en-US" dirty="0">
                <a:latin typeface="+mn-ea"/>
              </a:rPr>
              <a:t>지역별로는 제주도가 </a:t>
            </a:r>
            <a:r>
              <a:rPr lang="en-US" altLang="ko-KR" dirty="0">
                <a:latin typeface="+mn-ea"/>
              </a:rPr>
              <a:t>1.9Kg</a:t>
            </a:r>
            <a:r>
              <a:rPr lang="ko-KR" altLang="en-US" dirty="0">
                <a:latin typeface="+mn-ea"/>
              </a:rPr>
              <a:t>으로 가장 많이 배출</a:t>
            </a:r>
            <a:r>
              <a:rPr lang="en-US" altLang="ko-KR" dirty="0">
                <a:latin typeface="+mn-ea"/>
              </a:rPr>
              <a:t>. </a:t>
            </a:r>
            <a:r>
              <a:rPr lang="ko-KR" altLang="en-US" dirty="0">
                <a:latin typeface="+mn-ea"/>
              </a:rPr>
              <a:t>발생량이 많은 경기와 서울은 </a:t>
            </a:r>
            <a:r>
              <a:rPr lang="en-US" altLang="ko-KR" dirty="0">
                <a:latin typeface="+mn-ea"/>
              </a:rPr>
              <a:t>1.1kg</a:t>
            </a:r>
            <a:r>
              <a:rPr lang="en-US" altLang="ko-KR" dirty="0" smtClean="0">
                <a:latin typeface="+mn-ea"/>
              </a:rPr>
              <a:t>.</a:t>
            </a:r>
            <a:endParaRPr lang="en-US" altLang="ko-KR" dirty="0">
              <a:latin typeface="+mn-ea"/>
            </a:endParaRPr>
          </a:p>
        </p:txBody>
      </p:sp>
      <p:pic>
        <p:nvPicPr>
          <p:cNvPr id="6" name="내용 개체 틀 4">
            <a:extLst>
              <a:ext uri="{FF2B5EF4-FFF2-40B4-BE49-F238E27FC236}">
                <a16:creationId xmlns:a16="http://schemas.microsoft.com/office/drawing/2014/main" id="{CAE3A9E4-0E02-4B77-AF02-DCBA7B5FDF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7251" y="3156335"/>
            <a:ext cx="5214170" cy="340717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A711EC7-951B-4049-A658-E504B4E861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391" y="3156335"/>
            <a:ext cx="4866040" cy="3403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9830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C1FAE98-0419-4281-A341-90C17191CECE}"/>
              </a:ext>
            </a:extLst>
          </p:cNvPr>
          <p:cNvCxnSpPr/>
          <p:nvPr/>
        </p:nvCxnSpPr>
        <p:spPr>
          <a:xfrm>
            <a:off x="1392870" y="1127052"/>
            <a:ext cx="10800000" cy="0"/>
          </a:xfrm>
          <a:prstGeom prst="line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6AD26722-31E7-48F4-8D56-09FB1C35621B}"/>
              </a:ext>
            </a:extLst>
          </p:cNvPr>
          <p:cNvSpPr txBox="1"/>
          <p:nvPr/>
        </p:nvSpPr>
        <p:spPr>
          <a:xfrm>
            <a:off x="1392869" y="1265123"/>
            <a:ext cx="10519968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 smtClean="0">
                <a:latin typeface="+mn-ea"/>
              </a:rPr>
              <a:t>2018</a:t>
            </a:r>
            <a:r>
              <a:rPr lang="ko-KR" altLang="en-US" dirty="0">
                <a:latin typeface="+mn-ea"/>
              </a:rPr>
              <a:t>년 </a:t>
            </a:r>
            <a:r>
              <a:rPr lang="en-US" altLang="ko-KR" dirty="0">
                <a:latin typeface="+mn-ea"/>
              </a:rPr>
              <a:t>OECD </a:t>
            </a:r>
            <a:r>
              <a:rPr lang="ko-KR" altLang="en-US" dirty="0">
                <a:latin typeface="+mn-ea"/>
              </a:rPr>
              <a:t>주요국의 </a:t>
            </a:r>
            <a:r>
              <a:rPr lang="en-US" altLang="ko-KR" dirty="0">
                <a:latin typeface="+mn-ea"/>
              </a:rPr>
              <a:t>1</a:t>
            </a:r>
            <a:r>
              <a:rPr lang="ko-KR" altLang="en-US" dirty="0">
                <a:latin typeface="+mn-ea"/>
              </a:rPr>
              <a:t>인당 폐기물 발생량</a:t>
            </a:r>
            <a:r>
              <a:rPr lang="en-US" altLang="ko-KR" dirty="0">
                <a:latin typeface="+mn-ea"/>
              </a:rPr>
              <a:t>(1</a:t>
            </a:r>
            <a:r>
              <a:rPr lang="ko-KR" altLang="en-US" dirty="0">
                <a:latin typeface="+mn-ea"/>
              </a:rPr>
              <a:t>년 기준</a:t>
            </a:r>
            <a:r>
              <a:rPr lang="en-US" altLang="ko-KR" dirty="0">
                <a:latin typeface="+mn-ea"/>
              </a:rPr>
              <a:t>)</a:t>
            </a:r>
            <a:r>
              <a:rPr lang="ko-KR" altLang="en-US" dirty="0">
                <a:latin typeface="+mn-ea"/>
              </a:rPr>
              <a:t>은 미국 </a:t>
            </a:r>
            <a:r>
              <a:rPr lang="en-US" altLang="ko-KR" dirty="0">
                <a:latin typeface="+mn-ea"/>
              </a:rPr>
              <a:t>811kg, </a:t>
            </a:r>
            <a:r>
              <a:rPr lang="ko-KR" altLang="en-US" dirty="0">
                <a:latin typeface="+mn-ea"/>
              </a:rPr>
              <a:t>독일 </a:t>
            </a:r>
            <a:r>
              <a:rPr lang="en-US" altLang="ko-KR" dirty="0">
                <a:latin typeface="+mn-ea"/>
              </a:rPr>
              <a:t>606kg, </a:t>
            </a:r>
            <a:r>
              <a:rPr lang="ko-KR" altLang="en-US" dirty="0">
                <a:latin typeface="+mn-ea"/>
              </a:rPr>
              <a:t>오스트리아 </a:t>
            </a:r>
            <a:r>
              <a:rPr lang="en-US" altLang="ko-KR" dirty="0">
                <a:latin typeface="+mn-ea"/>
              </a:rPr>
              <a:t>579kg, </a:t>
            </a:r>
            <a:r>
              <a:rPr lang="ko-KR" altLang="en-US" dirty="0">
                <a:latin typeface="+mn-ea"/>
              </a:rPr>
              <a:t>프랑스 </a:t>
            </a:r>
            <a:r>
              <a:rPr lang="en-US" altLang="ko-KR" dirty="0">
                <a:latin typeface="+mn-ea"/>
              </a:rPr>
              <a:t>557kg. </a:t>
            </a:r>
            <a:r>
              <a:rPr lang="ko-KR" altLang="en-US" dirty="0">
                <a:latin typeface="+mn-ea"/>
              </a:rPr>
              <a:t>한국은 </a:t>
            </a:r>
            <a:r>
              <a:rPr lang="en-US" altLang="ko-KR" dirty="0">
                <a:latin typeface="+mn-ea"/>
              </a:rPr>
              <a:t>396kg. </a:t>
            </a:r>
            <a:r>
              <a:rPr lang="ko-KR" altLang="en-US" dirty="0">
                <a:latin typeface="+mn-ea"/>
              </a:rPr>
              <a:t>미국은 매립이 </a:t>
            </a:r>
            <a:r>
              <a:rPr lang="en-US" altLang="ko-KR" dirty="0">
                <a:latin typeface="+mn-ea"/>
              </a:rPr>
              <a:t>50% </a:t>
            </a:r>
            <a:r>
              <a:rPr lang="ko-KR" altLang="en-US" dirty="0">
                <a:latin typeface="+mn-ea"/>
              </a:rPr>
              <a:t>이상 </a:t>
            </a:r>
            <a:r>
              <a:rPr lang="ko-KR" altLang="en-US" dirty="0" smtClean="0">
                <a:latin typeface="+mn-ea"/>
              </a:rPr>
              <a:t>차지하며</a:t>
            </a:r>
            <a:r>
              <a:rPr lang="en-US" altLang="ko-KR" dirty="0" smtClean="0">
                <a:latin typeface="+mn-ea"/>
              </a:rPr>
              <a:t>, </a:t>
            </a:r>
            <a:r>
              <a:rPr lang="ko-KR" altLang="en-US" dirty="0" smtClean="0">
                <a:latin typeface="+mn-ea"/>
              </a:rPr>
              <a:t>재활용 비율이 낮은 편</a:t>
            </a:r>
            <a:r>
              <a:rPr lang="en-US" altLang="ko-KR" dirty="0" smtClean="0">
                <a:latin typeface="+mn-ea"/>
              </a:rPr>
              <a:t>.</a:t>
            </a:r>
            <a:endParaRPr lang="en-US" altLang="ko-KR" dirty="0"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502AC61-0EAF-4A40-AA88-E273584588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5743" y="2497015"/>
            <a:ext cx="7578767" cy="3833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10315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2020GREENGRAY">
      <a:dk1>
        <a:sysClr val="windowText" lastClr="000000"/>
      </a:dk1>
      <a:lt1>
        <a:sysClr val="window" lastClr="FFFFFF"/>
      </a:lt1>
      <a:dk2>
        <a:srgbClr val="A5A5A5"/>
      </a:dk2>
      <a:lt2>
        <a:srgbClr val="E7E6E6"/>
      </a:lt2>
      <a:accent1>
        <a:srgbClr val="34AF27"/>
      </a:accent1>
      <a:accent2>
        <a:srgbClr val="5D7F60"/>
      </a:accent2>
      <a:accent3>
        <a:srgbClr val="E8C7A0"/>
      </a:accent3>
      <a:accent4>
        <a:srgbClr val="9299A2"/>
      </a:accent4>
      <a:accent5>
        <a:srgbClr val="C8BDB4"/>
      </a:accent5>
      <a:accent6>
        <a:srgbClr val="7F766A"/>
      </a:accent6>
      <a:hlink>
        <a:srgbClr val="262626"/>
      </a:hlink>
      <a:folHlink>
        <a:srgbClr val="262626"/>
      </a:folHlink>
    </a:clrScheme>
    <a:fontScheme name="Cambria">
      <a:majorFont>
        <a:latin typeface="Cambria" panose="02040503050406030204"/>
        <a:ea typeface=""/>
        <a:cs typeface=""/>
        <a:font script="Jpan" typeface="HG明朝B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mbria" panose="02040503050406030204"/>
        <a:ea typeface=""/>
        <a:cs typeface=""/>
        <a:font script="Jpan" typeface="HG明朝B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452</TotalTime>
  <Words>821</Words>
  <Application>Microsoft Office PowerPoint</Application>
  <PresentationFormat>와이드스크린</PresentationFormat>
  <Paragraphs>64</Paragraphs>
  <Slides>14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9" baseType="lpstr">
      <vt:lpstr>맑은 고딕</vt:lpstr>
      <vt:lpstr>Arial</vt:lpstr>
      <vt:lpstr>Cambria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user</cp:lastModifiedBy>
  <cp:revision>63</cp:revision>
  <dcterms:created xsi:type="dcterms:W3CDTF">2020-04-13T00:08:17Z</dcterms:created>
  <dcterms:modified xsi:type="dcterms:W3CDTF">2023-10-10T16:15:32Z</dcterms:modified>
</cp:coreProperties>
</file>